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fntdata" ContentType="application/x-fontdata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jpg" ContentType="image/jpeg"/>
  <Override PartName="/ppt/slides/slide2.xml" ContentType="application/vnd.openxmlformats-officedocument.presentationml.slide+xml"/>
  <Override PartName="/ppt/charts/style1.xml" ContentType="application/vnd.ms-office.chartstyl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docProps/core.xml" ContentType="application/vnd.openxmlformats-package.core-properties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8.xml" ContentType="application/vnd.openxmlformats-officedocument.presentationml.slide+xml"/>
  <Override PartName="/ppt/notesSlides/notesSlide3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olors1.xml" ContentType="application/vnd.ms-office.chartcolorstyle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2"/>
  </p:sldMasterIdLst>
  <p:notesMasterIdLst>
    <p:notesMasterId r:id="rId3"/>
  </p:notesMasterIdLst>
  <p:handoutMasterIdLst>
    <p:handoutMasterId r:id="rId1"/>
  </p:handoutMasterIdLst>
  <p:sldIdLst>
    <p:sldId id="256" r:id="rId4"/>
    <p:sldId id="273" r:id="rId5"/>
    <p:sldId id="275" r:id="rId6"/>
    <p:sldId id="276" r:id="rId7"/>
    <p:sldId id="291" r:id="rId8"/>
    <p:sldId id="277" r:id="rId9"/>
    <p:sldId id="292" r:id="rId10"/>
    <p:sldId id="278" r:id="rId11"/>
    <p:sldId id="279" r:id="rId12"/>
    <p:sldId id="280" r:id="rId13"/>
    <p:sldId id="281" r:id="rId14"/>
    <p:sldId id="293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 panose="020F0502020204030204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 panose="020F0502020204030204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 panose="020F0502020204030204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 panose="020F0502020204030204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 panose="020F0502020204030204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 panose="020F0502020204030204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 panose="020F0502020204030204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 panose="020F0502020204030204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 panose="020F0502020204030204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6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488" userDrawn="1">
          <p15:clr>
            <a:srgbClr val="A4A3A4"/>
          </p15:clr>
        </p15:guide>
        <p15:guide id="4" pos="272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orient="horz" pos="4042" userDrawn="1">
          <p15:clr>
            <a:srgbClr val="A4A3A4"/>
          </p15:clr>
        </p15:guide>
        <p15:guide id="7" pos="0" userDrawn="1">
          <p15:clr>
            <a:srgbClr val="A4A3A4"/>
          </p15:clr>
        </p15:guide>
        <p15:guide id="8" pos="5760" userDrawn="1">
          <p15:clr>
            <a:srgbClr val="A4A3A4"/>
          </p15:clr>
        </p15:guide>
        <p15:guide id="9" orient="horz" pos="0" userDrawn="1">
          <p15:clr>
            <a:srgbClr val="A4A3A4"/>
          </p15:clr>
        </p15:guide>
        <p15:guide id="10" orient="horz" pos="4292" userDrawn="1">
          <p15:clr>
            <a:srgbClr val="A4A3A4"/>
          </p15:clr>
        </p15:guide>
        <p15:guide id="12" orient="horz" pos="686" userDrawn="1">
          <p15:clr>
            <a:srgbClr val="A4A3A4"/>
          </p15:clr>
        </p15:guide>
        <p15:guide id="13" orient="horz" pos="845" userDrawn="1">
          <p15:clr>
            <a:srgbClr val="A4A3A4"/>
          </p15:clr>
        </p15:guide>
        <p15:guide id="14" orient="horz" pos="3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7B"/>
    <a:srgbClr val="F7AA49"/>
    <a:srgbClr val="DC9328"/>
    <a:srgbClr val="6FBC86"/>
    <a:srgbClr val="AEDABC"/>
    <a:srgbClr val="DAEEE0"/>
    <a:srgbClr val="E95616"/>
    <a:srgbClr val="F6B99E"/>
    <a:srgbClr val="E75517"/>
    <a:srgbClr val="0091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019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308" y="102"/>
      </p:cViewPr>
      <p:guideLst>
        <p:guide orient="horz" pos="436"/>
        <p:guide pos="2880"/>
        <p:guide pos="5488"/>
        <p:guide pos="272"/>
        <p:guide orient="horz" pos="2160"/>
        <p:guide orient="horz" pos="4042"/>
        <p:guide pos="0"/>
        <p:guide pos="5760"/>
        <p:guide orient="horz" pos="0"/>
        <p:guide orient="horz" pos="4292"/>
        <p:guide orient="horz" pos="686"/>
        <p:guide orient="horz" pos="845"/>
        <p:guide orient="horz" pos="30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1" d="100"/>
          <a:sy n="71" d="100"/>
        </p:scale>
        <p:origin x="2796" y="54"/>
      </p:cViewPr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tableStyles" Target="tableStyle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2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E23B0-7AFB-419F-88ED-9863E094EC0D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4" name="Footer Placeholder 3"/>
          <p:cNvSpPr>
            <a:spLocks noGrp="1" noEditPoints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 noEditPoints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15618-F096-47F9-A2E0-5659E59688C3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/>
          <a:p>
            <a:r>
              <a:rPr lang="en-US" smtClean="0"/>
              <a:t>*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  <a:p>
            <a:endParaRPr lang="en-US"/>
          </a:p>
        </p:txBody>
      </p:sp>
      <p:sp>
        <p:nvSpPr>
          <p:cNvPr id="5" name="Notes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/>
          <a:p>
            <a:r>
              <a:rPr lang="en-US" smtClean="0"/>
              <a:t>#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1BDACCF-0887-4E3C-A044-8B1E03B6C9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0D87EF8-0EAF-4597-A48B-D8B81EF24E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381CBA7-962B-4FAB-91C1-2B838A2F81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1DB7A77C-5F4A-46D8-9461-6CCAFB0F97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B3B4A2C-6D85-4A49-91E0-63B105D622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D486F88-33FF-4F0E-997B-CCDB286203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6B439E21-C65C-4425-9DFF-3AB022679D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E153AAC-7D1A-4152-9116-29F658BCE0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2B67971E-82D7-4F45-A2AD-12FE9A321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A02AC20-9339-4753-9273-C1DCEC1C2A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EAF2198-73EE-4310-AB67-A0BB2D0044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16E93F8-5B41-4292-960F-FB556FC403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2.png"/><Relationship Id="rId3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3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4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5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6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7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% White">
    <p:bg>
      <p:bgPr>
        <a:blipFill>
          <a:blip r:embed="rId1">
            <a:lum bright="0" contrast="0"/>
          </a:blip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163"/>
            <a:ext cx="9144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 noEditPoints="1"/>
          </p:cNvSpPr>
          <p:nvPr>
            <p:ph type="body" sz="quarter" idx="11" hasCustomPrompt="1"/>
          </p:nvPr>
        </p:nvSpPr>
        <p:spPr>
          <a:xfrm>
            <a:off x="246063" y="1366626"/>
            <a:ext cx="8435975" cy="498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/>
                </a:solidFill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defRPr>
            </a:lvl1pPr>
          </a:lstStyle>
          <a:p>
            <a:pPr lvl="0"/>
            <a:r>
              <a:rPr lang="en-US" dirty="0"/>
              <a:t>Slide body text</a:t>
            </a:r>
            <a:endParaRPr lang="en-GB" dirty="0"/>
          </a:p>
        </p:txBody>
      </p:sp>
      <p:sp>
        <p:nvSpPr>
          <p:cNvPr id="13" name="Date Placeholder 12"/>
          <p:cNvSpPr>
            <a:spLocks noGrp="1" noEditPoints="1"/>
          </p:cNvSpPr>
          <p:nvPr>
            <p:ph type="dt" sz="half" idx="12"/>
          </p:nvPr>
        </p:nvSpPr>
        <p:spPr/>
        <p:txBody>
          <a:bodyPr/>
          <a:lstStyle/>
          <a:p>
            <a:fld id="{FC5A4305-8538-4AC5-A69B-BA0518FA21B2}" type="datetimeFigureOut">
              <a:rPr lang="en-GB" smtClean="0"/>
              <a:t>09/09/2024</a:t>
            </a:fld>
            <a:endParaRPr lang="en-GB" dirty="0"/>
          </a:p>
        </p:txBody>
      </p:sp>
      <p:sp>
        <p:nvSpPr>
          <p:cNvPr id="17" name="Text Placeholder 16"/>
          <p:cNvSpPr>
            <a:spLocks noGrp="1" noEditPoints="1"/>
          </p:cNvSpPr>
          <p:nvPr>
            <p:ph type="body" sz="quarter" idx="14" hasCustomPrompt="1"/>
          </p:nvPr>
        </p:nvSpPr>
        <p:spPr>
          <a:xfrm>
            <a:off x="246063" y="627511"/>
            <a:ext cx="8435975" cy="4381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rgbClr val="E95616"/>
                </a:solidFill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defRPr>
            </a:lvl1pPr>
          </a:lstStyle>
          <a:p>
            <a:pPr lvl="0"/>
            <a:r>
              <a:rPr lang="en-US" dirty="0"/>
              <a:t>Slide Title Here</a:t>
            </a:r>
            <a:endParaRPr lang="en-GB" dirty="0"/>
          </a:p>
        </p:txBody>
      </p:sp>
    </p:spTree>
  </p:cSld>
  <p:clrMapOvr>
    <a:masterClrMapping/>
  </p:clrMapOvr>
  <p:hf dt="0"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% White">
    <p:bg>
      <p:bgPr>
        <a:blipFill>
          <a:blip r:embed="rId1">
            <a:lum bright="0" contrast="0"/>
          </a:blip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3040" y="0"/>
            <a:ext cx="9137920" cy="6858000"/>
          </a:xfrm>
          <a:prstGeom prst="rect">
            <a:avLst/>
          </a:prstGeom>
        </p:spPr>
      </p:pic>
    </p:spTree>
  </p:cSld>
  <p:clrMapOvr>
    <a:masterClrMapping/>
  </p:clrMapOvr>
  <p:hf dt="0"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% White">
    <p:bg>
      <p:bgPr>
        <a:blipFill>
          <a:blip r:embed="rId1">
            <a:lum bright="0" contrast="0"/>
          </a:blip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3040" y="0"/>
            <a:ext cx="9137920" cy="6858000"/>
          </a:xfrm>
          <a:prstGeom prst="rect">
            <a:avLst/>
          </a:prstGeom>
        </p:spPr>
      </p:pic>
    </p:spTree>
  </p:cSld>
  <p:clrMapOvr>
    <a:masterClrMapping/>
  </p:clrMapOvr>
  <p:hf dt="0"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% White">
    <p:bg>
      <p:bgPr>
        <a:blipFill>
          <a:blip r:embed="rId1">
            <a:lum bright="0" contrast="0"/>
          </a:blip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3040" y="0"/>
            <a:ext cx="9137920" cy="6858000"/>
          </a:xfrm>
          <a:prstGeom prst="rect">
            <a:avLst/>
          </a:prstGeom>
        </p:spPr>
      </p:pic>
    </p:spTree>
  </p:cSld>
  <p:clrMapOvr>
    <a:masterClrMapping/>
  </p:clrMapOvr>
  <p:hf dt="0"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% White">
    <p:bg>
      <p:bgPr>
        <a:blipFill>
          <a:blip r:embed="rId1">
            <a:lum bright="0" contrast="0"/>
          </a:blip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3040" y="0"/>
            <a:ext cx="9137920" cy="6858000"/>
          </a:xfrm>
          <a:prstGeom prst="rect">
            <a:avLst/>
          </a:prstGeom>
        </p:spPr>
      </p:pic>
    </p:spTree>
  </p:cSld>
  <p:clrMapOvr>
    <a:masterClrMapping/>
  </p:clrMapOvr>
  <p:hf dt="0"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% White">
    <p:bg>
      <p:bgPr>
        <a:blipFill>
          <a:blip r:embed="rId1">
            <a:lum bright="0" contrast="0"/>
          </a:blip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3040" y="0"/>
            <a:ext cx="9137920" cy="6858000"/>
          </a:xfrm>
          <a:prstGeom prst="rect">
            <a:avLst/>
          </a:prstGeom>
        </p:spPr>
      </p:pic>
    </p:spTree>
  </p:cSld>
  <p:clrMapOvr>
    <a:masterClrMapping/>
  </p:clrMapOvr>
  <p:hf dt="0"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">
    <p:bg>
      <p:bgPr>
        <a:blipFill>
          <a:blip r:embed="rId1">
            <a:lum bright="0" contrast="0"/>
          </a:blip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dt="0" sldNum="0" hdr="0" ftr="0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>
            <a:lum bright="0" contrast="0"/>
          </a:blip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 noEditPoints="1"/>
          </p:cNvSpPr>
          <p:nvPr>
            <p:ph type="dt" sz="half" idx="2"/>
          </p:nvPr>
        </p:nvSpPr>
        <p:spPr>
          <a:xfrm>
            <a:off x="687546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FC5A4305-8538-4AC5-A69B-BA0518FA21B2}" type="datetimeFigureOut">
              <a:rPr lang="en-GB"/>
              <a:t>09/09/2024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 panose="020F0502020204030204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 panose="020F0502020204030204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 panose="020F0502020204030204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 panose="020F0502020204030204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 panose="020F0502020204030204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 panose="020F0502020204030204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 panose="020F0502020204030204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 panose="020F0502020204030204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twinkl.co.uk/resources/keystage3-ks3/keystage3-ks3-science" TargetMode="Externa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twinkl.co.uk/resources/keystage3-ks3/keystage3-ks3-science" TargetMode="External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twinkl.co.uk/resources/keystage3-ks3/keystage3-ks3-science" TargetMode="Externa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twinkl.co.uk/resources/keystage3-ks3/keystage3-ks3-science" TargetMode="Externa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twinkl.co.uk/resources/keystage3-ks3/keystage3-ks3-science" TargetMode="Externa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twinkl.co.uk/resources/keystage3-ks3/keystage3-ks3-science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hyperlink" Target="https://www.twinkl.co.uk/resources/keystage3-ks3/keystage3-ks3-science" TargetMode="External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hyperlink" Target="https://www.twinkl.co.uk/resources/keystage3-ks3/keystage3-ks3-science" TargetMode="External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hyperlink" Target="https://www.twinkl.co.uk/resources/keystage3-ks3/keystage3-ks3-science" TargetMode="External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hyperlink" Target="https://www.twinkl.co.uk/resources/keystage3-ks3/keystage3-ks3-science" TargetMode="External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twinkl.co.uk/resources/keystage3-ks3/keystage3-ks3-science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twinkl.co.uk/resources/keystage3-ks3/keystage3-ks3-science" TargetMode="External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8000"/>
                <a:lumOff val="92000"/>
              </a:schemeClr>
            </a:gs>
            <a:gs pos="34000">
              <a:schemeClr val="accent1">
                <a:lumMod val="39000"/>
                <a:lumOff val="61000"/>
              </a:schemeClr>
            </a:gs>
            <a:gs pos="62000">
              <a:schemeClr val="accent1">
                <a:lumMod val="73000"/>
                <a:lumOff val="27000"/>
              </a:schemeClr>
            </a:gs>
            <a:gs pos="100000">
              <a:schemeClr val="accent1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50994" y="2548582"/>
            <a:ext cx="5442012" cy="1687811"/>
          </a:xfrm>
          <a:prstGeom prst="rect">
            <a:avLst/>
          </a:prstGeom>
          <a:solidFill>
            <a:srgbClr val="003C7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252000" rtlCol="0" anchor="ctr"/>
          <a:lstStyle/>
          <a:p>
            <a:pPr algn="ctr">
              <a:spcAft>
                <a:spcPts val="600"/>
              </a:spcAft>
            </a:pPr>
            <a:r>
              <a:rPr lang="en-GB" altLang="en-US" sz="2800" dirty="0">
                <a:solidFill>
                  <a:schemeClr val="bg1"/>
                </a:solidFill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AQA Cell Biology </a:t>
            </a:r>
          </a:p>
          <a:p>
            <a:pPr algn="ctr"/>
            <a:r>
              <a:rPr lang="en-GB" altLang="en-US" sz="2800" b="1" dirty="0">
                <a:solidFill>
                  <a:schemeClr val="bg1"/>
                </a:solidFill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Chromosomes </a:t>
            </a:r>
          </a:p>
        </p:txBody>
      </p:sp>
      <p:sp>
        <p:nvSpPr>
          <p:cNvPr id="2" name="Rectangle 1">
            <a:hlinkClick r:id="rId1"/>
          </p:cNvPr>
          <p:cNvSpPr/>
          <p:nvPr/>
        </p:nvSpPr>
        <p:spPr>
          <a:xfrm>
            <a:off x="3821987" y="6123398"/>
            <a:ext cx="1510301" cy="503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8000"/>
                <a:lumOff val="92000"/>
              </a:schemeClr>
            </a:gs>
            <a:gs pos="34000">
              <a:schemeClr val="accent1">
                <a:lumMod val="39000"/>
                <a:lumOff val="61000"/>
              </a:schemeClr>
            </a:gs>
            <a:gs pos="62000">
              <a:schemeClr val="accent1">
                <a:lumMod val="73000"/>
                <a:lumOff val="27000"/>
              </a:schemeClr>
            </a:gs>
            <a:gs pos="100000">
              <a:schemeClr val="accent1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 noEditPoints="1"/>
          </p:cNvSpPr>
          <p:nvPr>
            <p:ph type="ctrTitle"/>
          </p:nvPr>
        </p:nvSpPr>
        <p:spPr bwMode="auto">
          <a:xfrm>
            <a:off x="0" y="604043"/>
            <a:ext cx="9144000" cy="620713"/>
          </a:xfrm>
          <a:prstGeom prst="rect">
            <a:avLst/>
          </a:prstGeom>
          <a:noFill/>
        </p:spPr>
        <p:txBody>
          <a:bodyPr/>
          <a:lstStyle/>
          <a:p>
            <a:r>
              <a:rPr lang="en-GB" altLang="en-US" sz="3600" b="1" dirty="0">
                <a:solidFill>
                  <a:srgbClr val="003C7B"/>
                </a:solidFill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Chromosomes</a:t>
            </a:r>
            <a:endParaRPr lang="en-GB" sz="3600" b="1" dirty="0">
              <a:solidFill>
                <a:srgbClr val="003C7B"/>
              </a:solidFill>
              <a:latin typeface="Open Sans" pitchFamily="34" charset="0" panose="020B0606030504020204"/>
              <a:ea typeface="Open Sans" pitchFamily="34" charset="0" panose="020B0606030504020204"/>
              <a:cs typeface="Open Sans" pitchFamily="34" charset="0" panose="020B0606030504020204"/>
            </a:endParaRPr>
          </a:p>
        </p:txBody>
      </p:sp>
      <p:sp>
        <p:nvSpPr>
          <p:cNvPr id="4" name="Rectangle 3">
            <a:hlinkClick r:id="rId1"/>
          </p:cNvPr>
          <p:cNvSpPr/>
          <p:nvPr/>
        </p:nvSpPr>
        <p:spPr>
          <a:xfrm>
            <a:off x="8558373" y="6637106"/>
            <a:ext cx="529969" cy="165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itle 1"/>
          <p:cNvSpPr txBox="1"/>
          <p:nvPr/>
        </p:nvSpPr>
        <p:spPr>
          <a:xfrm>
            <a:off x="431800" y="1353161"/>
            <a:ext cx="8280400" cy="830997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600"/>
              </a:spcAft>
            </a:pPr>
            <a:r>
              <a:rPr lang="en-GB" sz="1600" dirty="0"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A typical human body cell contains 46 chromosomes. These can be arranged into 23 pairs, as shown in the karyotype below. A karyotype is an image of a person’s chromosomes viewed under a microscope.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254" y="2322623"/>
            <a:ext cx="5165220" cy="4051153"/>
          </a:xfrm>
          <a:prstGeom prst="rect">
            <a:avLst/>
          </a:prstGeom>
          <a:noFill/>
        </p:spPr>
      </p:pic>
      <p:sp>
        <p:nvSpPr>
          <p:cNvPr id="18" name="Oval 17"/>
          <p:cNvSpPr/>
          <p:nvPr/>
        </p:nvSpPr>
        <p:spPr>
          <a:xfrm>
            <a:off x="5069214" y="5376186"/>
            <a:ext cx="879764" cy="832212"/>
          </a:xfrm>
          <a:prstGeom prst="ellipse">
            <a:avLst/>
          </a:prstGeom>
          <a:noFill/>
          <a:ln w="31750"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6081928" y="2322623"/>
            <a:ext cx="252750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The 23rd pair are known as sex chromosomes and determine the biological sex of the person. Biological sex does not necessarily reflect a person's gender identity.</a:t>
            </a:r>
          </a:p>
          <a:p>
            <a:endParaRPr lang="en-GB" sz="1600" b="1" dirty="0">
              <a:latin typeface="Open Sans" pitchFamily="34" charset="0" panose="020B0606030504020204"/>
              <a:ea typeface="Open Sans" pitchFamily="34" charset="0" panose="020B0606030504020204"/>
              <a:cs typeface="Open Sans" pitchFamily="34" charset="0" panose="020B0606030504020204"/>
            </a:endParaRPr>
          </a:p>
          <a:p>
            <a:r>
              <a:rPr lang="en-GB" sz="1600" b="1" dirty="0"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XX results in a female.</a:t>
            </a:r>
          </a:p>
          <a:p>
            <a:r>
              <a:rPr lang="en-GB" sz="1600" b="1" dirty="0"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XY results in a male.</a:t>
            </a:r>
          </a:p>
          <a:p>
            <a:endParaRPr lang="en-GB" sz="1600" b="1" dirty="0">
              <a:latin typeface="Open Sans" pitchFamily="34" charset="0" panose="020B0606030504020204"/>
              <a:ea typeface="Open Sans" pitchFamily="34" charset="0" panose="020B0606030504020204"/>
              <a:cs typeface="Open Sans" pitchFamily="34" charset="0" panose="020B0606030504020204"/>
            </a:endParaRPr>
          </a:p>
          <a:p>
            <a:r>
              <a:rPr lang="en-GB" sz="1600" b="1" dirty="0">
                <a:solidFill>
                  <a:srgbClr val="003C7B"/>
                </a:solidFill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Do you think this karyotype is from a biological male or female?</a:t>
            </a:r>
          </a:p>
          <a:p>
            <a:r>
              <a:rPr lang="en-GB" sz="16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male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8000"/>
                <a:lumOff val="92000"/>
              </a:schemeClr>
            </a:gs>
            <a:gs pos="34000">
              <a:schemeClr val="accent1">
                <a:lumMod val="39000"/>
                <a:lumOff val="61000"/>
              </a:schemeClr>
            </a:gs>
            <a:gs pos="62000">
              <a:schemeClr val="accent1">
                <a:lumMod val="73000"/>
                <a:lumOff val="27000"/>
              </a:schemeClr>
            </a:gs>
            <a:gs pos="100000">
              <a:schemeClr val="accent1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 noEditPoints="1"/>
          </p:cNvSpPr>
          <p:nvPr>
            <p:ph type="ctrTitle"/>
          </p:nvPr>
        </p:nvSpPr>
        <p:spPr bwMode="auto">
          <a:xfrm>
            <a:off x="0" y="604043"/>
            <a:ext cx="9144000" cy="620713"/>
          </a:xfrm>
          <a:prstGeom prst="rect">
            <a:avLst/>
          </a:prstGeom>
          <a:noFill/>
        </p:spPr>
        <p:txBody>
          <a:bodyPr/>
          <a:lstStyle/>
          <a:p>
            <a:r>
              <a:rPr lang="en-GB" sz="3600" b="1" dirty="0">
                <a:solidFill>
                  <a:srgbClr val="003C7B"/>
                </a:solidFill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Deliberate Practice</a:t>
            </a:r>
          </a:p>
        </p:txBody>
      </p:sp>
      <p:sp>
        <p:nvSpPr>
          <p:cNvPr id="4" name="Rectangle 3">
            <a:hlinkClick r:id="rId1"/>
          </p:cNvPr>
          <p:cNvSpPr/>
          <p:nvPr/>
        </p:nvSpPr>
        <p:spPr>
          <a:xfrm>
            <a:off x="8558373" y="6637106"/>
            <a:ext cx="529969" cy="165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31800" y="1384834"/>
            <a:ext cx="4140200" cy="1307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222222"/>
                </a:solidFill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Trisomy (three chromosomes) at position 21 is the cause of </a:t>
            </a:r>
            <a:r>
              <a:rPr lang="en-GB" sz="1600" b="1" dirty="0">
                <a:solidFill>
                  <a:srgbClr val="222222"/>
                </a:solidFill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Down syndrome</a:t>
            </a:r>
            <a:r>
              <a:rPr lang="en-GB" sz="1600" dirty="0">
                <a:solidFill>
                  <a:srgbClr val="222222"/>
                </a:solidFill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.</a:t>
            </a:r>
          </a:p>
          <a:p>
            <a:endParaRPr lang="en-GB" sz="1600" dirty="0">
              <a:solidFill>
                <a:srgbClr val="222222"/>
              </a:solidFill>
              <a:latin typeface="Open Sans" pitchFamily="34" charset="0" panose="020B0606030504020204"/>
              <a:ea typeface="Open Sans" pitchFamily="34" charset="0" panose="020B0606030504020204"/>
              <a:cs typeface="Open Sans" pitchFamily="34" charset="0" panose="020B0606030504020204"/>
            </a:endParaRPr>
          </a:p>
          <a:p>
            <a:r>
              <a:rPr lang="en-GB" sz="1600" b="1" dirty="0">
                <a:solidFill>
                  <a:srgbClr val="003C7B"/>
                </a:solidFill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How many chromosomes does the cell contain?</a:t>
            </a:r>
            <a:endParaRPr lang="en-GB" sz="1600" b="1" dirty="0">
              <a:solidFill>
                <a:schemeClr val="tx2">
                  <a:lumMod val="40000"/>
                  <a:lumOff val="60000"/>
                </a:schemeClr>
              </a:solidFill>
              <a:latin typeface="Open Sans" pitchFamily="34" charset="0" panose="020B0606030504020204"/>
              <a:ea typeface="Open Sans" pitchFamily="34" charset="0" panose="020B0606030504020204"/>
              <a:cs typeface="Open Sans" pitchFamily="34" charset="0" panose="020B060603050402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1800" y="3640425"/>
            <a:ext cx="4140200" cy="1307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222222"/>
                </a:solidFill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Turner syndrome</a:t>
            </a:r>
            <a:r>
              <a:rPr lang="en-GB" sz="1600" dirty="0">
                <a:solidFill>
                  <a:srgbClr val="222222"/>
                </a:solidFill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 is....................</a:t>
            </a:r>
          </a:p>
          <a:p>
            <a:endParaRPr lang="en-GB" sz="1600" dirty="0">
              <a:solidFill>
                <a:srgbClr val="222222"/>
              </a:solidFill>
              <a:latin typeface="Open Sans" pitchFamily="34" charset="0" panose="020B0606030504020204"/>
              <a:ea typeface="Open Sans" pitchFamily="34" charset="0" panose="020B0606030504020204"/>
              <a:cs typeface="Open Sans" pitchFamily="34" charset="0" panose="020B0606030504020204"/>
            </a:endParaRPr>
          </a:p>
          <a:p>
            <a:r>
              <a:rPr lang="en-GB" sz="1600" b="1" dirty="0">
                <a:solidFill>
                  <a:srgbClr val="003C7B"/>
                </a:solidFill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How many chromosomes does the cell contain?</a:t>
            </a:r>
          </a:p>
          <a:p>
            <a:endParaRPr lang="en-GB" sz="1600" b="1" dirty="0">
              <a:solidFill>
                <a:schemeClr val="tx2">
                  <a:lumMod val="40000"/>
                  <a:lumOff val="60000"/>
                </a:schemeClr>
              </a:solidFill>
              <a:latin typeface="Open Sans" pitchFamily="34" charset="0" panose="020B0606030504020204"/>
              <a:ea typeface="Open Sans" pitchFamily="34" charset="0" panose="020B0606030504020204"/>
              <a:cs typeface="Open Sans" pitchFamily="34" charset="0" panose="020B060603050402020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1800" y="5827126"/>
            <a:ext cx="828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222222"/>
                </a:solidFill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Many chromosomal abnormalities result in physical disorders, delayed development and learning difficulties.</a:t>
            </a:r>
            <a:endParaRPr lang="en-GB" sz="1600" dirty="0">
              <a:latin typeface="Open Sans" pitchFamily="34" charset="0" panose="020B0606030504020204"/>
              <a:ea typeface="Open Sans" pitchFamily="34" charset="0" panose="020B0606030504020204"/>
              <a:cs typeface="Open Sans" pitchFamily="34" charset="0" panose="020B060603050402020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82016" y="3726919"/>
            <a:ext cx="2894064" cy="181588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2016" y="1341438"/>
            <a:ext cx="2894064" cy="1789644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5064017" y="3176036"/>
            <a:ext cx="3130061" cy="1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baseline="30000" dirty="0"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Photo courtesy of (@wikimedia.org) - granted under creative commons licence – attribution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64017" y="5584951"/>
            <a:ext cx="3130061" cy="1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baseline="30000" dirty="0"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Photo courtesy of (@wikimedia.org) - granted under creative commons licence – attribution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8000"/>
                <a:lumOff val="92000"/>
              </a:schemeClr>
            </a:gs>
            <a:gs pos="34000">
              <a:schemeClr val="accent1">
                <a:lumMod val="39000"/>
                <a:lumOff val="61000"/>
              </a:schemeClr>
            </a:gs>
            <a:gs pos="62000">
              <a:schemeClr val="accent1">
                <a:lumMod val="73000"/>
                <a:lumOff val="27000"/>
              </a:schemeClr>
            </a:gs>
            <a:gs pos="100000">
              <a:schemeClr val="accent1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 noEditPoints="1"/>
          </p:cNvSpPr>
          <p:nvPr>
            <p:ph type="ctrTitle"/>
          </p:nvPr>
        </p:nvSpPr>
        <p:spPr bwMode="auto">
          <a:xfrm>
            <a:off x="0" y="604043"/>
            <a:ext cx="9144000" cy="620713"/>
          </a:xfrm>
          <a:prstGeom prst="rect">
            <a:avLst/>
          </a:prstGeom>
          <a:noFill/>
        </p:spPr>
        <p:txBody>
          <a:bodyPr/>
          <a:lstStyle/>
          <a:p>
            <a:r>
              <a:rPr lang="en-GB" sz="3600" b="1" dirty="0">
                <a:solidFill>
                  <a:srgbClr val="003C7B"/>
                </a:solidFill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Answers</a:t>
            </a:r>
          </a:p>
        </p:txBody>
      </p:sp>
      <p:sp>
        <p:nvSpPr>
          <p:cNvPr id="4" name="Rectangle 3">
            <a:hlinkClick r:id="rId1"/>
          </p:cNvPr>
          <p:cNvSpPr/>
          <p:nvPr/>
        </p:nvSpPr>
        <p:spPr>
          <a:xfrm>
            <a:off x="8558373" y="6637106"/>
            <a:ext cx="529969" cy="165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31800" y="1384834"/>
            <a:ext cx="4140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222222"/>
                </a:solidFill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Trisomy (three chromosomes) at position 21 is the cause of </a:t>
            </a:r>
            <a:r>
              <a:rPr lang="en-GB" sz="1600" b="1" dirty="0">
                <a:solidFill>
                  <a:srgbClr val="222222"/>
                </a:solidFill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Down syndrome</a:t>
            </a:r>
            <a:r>
              <a:rPr lang="en-GB" sz="1600" dirty="0">
                <a:solidFill>
                  <a:srgbClr val="222222"/>
                </a:solidFill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.</a:t>
            </a:r>
          </a:p>
          <a:p>
            <a:endParaRPr lang="en-GB" sz="1600" dirty="0">
              <a:solidFill>
                <a:srgbClr val="222222"/>
              </a:solidFill>
              <a:latin typeface="Open Sans" pitchFamily="34" charset="0" panose="020B0606030504020204"/>
              <a:ea typeface="Open Sans" pitchFamily="34" charset="0" panose="020B0606030504020204"/>
              <a:cs typeface="Open Sans" pitchFamily="34" charset="0" panose="020B0606030504020204"/>
            </a:endParaRPr>
          </a:p>
          <a:p>
            <a:r>
              <a:rPr lang="en-GB" sz="1600" b="1" dirty="0">
                <a:solidFill>
                  <a:srgbClr val="003C7B"/>
                </a:solidFill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How many chromosomes does the cell contain?</a:t>
            </a:r>
          </a:p>
          <a:p>
            <a:r>
              <a:rPr lang="en-GB" sz="16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47</a:t>
            </a:r>
          </a:p>
        </p:txBody>
      </p:sp>
      <p:sp>
        <p:nvSpPr>
          <p:cNvPr id="9" name="Rectangle 8"/>
          <p:cNvSpPr/>
          <p:nvPr/>
        </p:nvSpPr>
        <p:spPr>
          <a:xfrm>
            <a:off x="431800" y="3640425"/>
            <a:ext cx="4140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222222"/>
                </a:solidFill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Turner syndrome</a:t>
            </a:r>
            <a:r>
              <a:rPr lang="en-GB" sz="1600" dirty="0">
                <a:solidFill>
                  <a:srgbClr val="222222"/>
                </a:solidFill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 is the result of a female only having one normal X chromosome. </a:t>
            </a:r>
          </a:p>
          <a:p>
            <a:endParaRPr lang="en-GB" sz="1600" dirty="0">
              <a:solidFill>
                <a:srgbClr val="222222"/>
              </a:solidFill>
              <a:latin typeface="Open Sans" pitchFamily="34" charset="0" panose="020B0606030504020204"/>
              <a:ea typeface="Open Sans" pitchFamily="34" charset="0" panose="020B0606030504020204"/>
              <a:cs typeface="Open Sans" pitchFamily="34" charset="0" panose="020B0606030504020204"/>
            </a:endParaRPr>
          </a:p>
          <a:p>
            <a:r>
              <a:rPr lang="en-GB" sz="1600" b="1" dirty="0">
                <a:solidFill>
                  <a:srgbClr val="003C7B"/>
                </a:solidFill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How many chromosomes does the cell contain?</a:t>
            </a:r>
          </a:p>
          <a:p>
            <a:r>
              <a:rPr lang="en-GB" sz="16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45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1800" y="5827126"/>
            <a:ext cx="828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222222"/>
                </a:solidFill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Many chromosomal abnormalities result in physical disorders, delayed development and learning difficulties.</a:t>
            </a:r>
            <a:endParaRPr lang="en-GB" sz="1600" dirty="0">
              <a:latin typeface="Open Sans" pitchFamily="34" charset="0" panose="020B0606030504020204"/>
              <a:ea typeface="Open Sans" pitchFamily="34" charset="0" panose="020B0606030504020204"/>
              <a:cs typeface="Open Sans" pitchFamily="34" charset="0" panose="020B060603050402020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82016" y="3726919"/>
            <a:ext cx="2894064" cy="181588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2016" y="1341438"/>
            <a:ext cx="2894064" cy="1789644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5064017" y="3176036"/>
            <a:ext cx="3130061" cy="1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baseline="30000" dirty="0"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Photo courtesy of (@wikimedia.org) - granted under creative commons licence – attribution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64017" y="5584951"/>
            <a:ext cx="3130061" cy="1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baseline="30000" dirty="0"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Photo courtesy of (@wikimedia.org) - granted under creative commons licence – attribution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8000"/>
                <a:lumOff val="92000"/>
              </a:schemeClr>
            </a:gs>
            <a:gs pos="34000">
              <a:schemeClr val="accent1">
                <a:lumMod val="39000"/>
                <a:lumOff val="61000"/>
              </a:schemeClr>
            </a:gs>
            <a:gs pos="62000">
              <a:schemeClr val="accent1">
                <a:lumMod val="73000"/>
                <a:lumOff val="27000"/>
              </a:schemeClr>
            </a:gs>
            <a:gs pos="100000">
              <a:schemeClr val="accent1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1"/>
          </p:cNvPr>
          <p:cNvSpPr/>
          <p:nvPr/>
        </p:nvSpPr>
        <p:spPr>
          <a:xfrm>
            <a:off x="8558373" y="6637106"/>
            <a:ext cx="529969" cy="165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8"/>
          <p:cNvSpPr/>
          <p:nvPr/>
        </p:nvSpPr>
        <p:spPr bwMode="auto">
          <a:xfrm>
            <a:off x="479430" y="1013339"/>
            <a:ext cx="8196263" cy="1847265"/>
          </a:xfrm>
          <a:prstGeom prst="roundRect">
            <a:avLst>
              <a:gd name="adj" fmla="val 0"/>
            </a:avLst>
          </a:prstGeom>
          <a:solidFill>
            <a:srgbClr val="FFF9E7">
              <a:alpha val="95000"/>
            </a:srgbClr>
          </a:solidFill>
          <a:ln w="254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351" dirty="0">
                <a:solidFill>
                  <a:prstClr val="white"/>
                </a:solidFill>
                <a:latin typeface="Twinkl Light" pitchFamily="2" charset="0"/>
              </a:rPr>
              <a:t> </a:t>
            </a:r>
          </a:p>
        </p:txBody>
      </p:sp>
      <p:sp>
        <p:nvSpPr>
          <p:cNvPr id="17" name="Rounded Rectangle 9"/>
          <p:cNvSpPr/>
          <p:nvPr/>
        </p:nvSpPr>
        <p:spPr bwMode="auto">
          <a:xfrm>
            <a:off x="479429" y="3091376"/>
            <a:ext cx="8196263" cy="2924415"/>
          </a:xfrm>
          <a:prstGeom prst="roundRect">
            <a:avLst>
              <a:gd name="adj" fmla="val 0"/>
            </a:avLst>
          </a:prstGeom>
          <a:solidFill>
            <a:srgbClr val="FFF9E7">
              <a:alpha val="95000"/>
            </a:srgbClr>
          </a:solidFill>
          <a:ln w="254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351" dirty="0">
                <a:solidFill>
                  <a:prstClr val="white"/>
                </a:solidFill>
                <a:latin typeface="Twinkl Light" pitchFamily="2" charset="0"/>
              </a:rPr>
              <a:t> </a:t>
            </a:r>
          </a:p>
        </p:txBody>
      </p:sp>
      <p:sp>
        <p:nvSpPr>
          <p:cNvPr id="18" name="Content Placeholder 15"/>
          <p:cNvSpPr txBox="1"/>
          <p:nvPr/>
        </p:nvSpPr>
        <p:spPr>
          <a:xfrm>
            <a:off x="479431" y="1108147"/>
            <a:ext cx="8196263" cy="696912"/>
          </a:xfrm>
          <a:prstGeom prst="rect">
            <a:avLst/>
          </a:prstGeom>
          <a:noFill/>
          <a:ln w="25400">
            <a:noFill/>
          </a:ln>
        </p:spPr>
        <p:txBody>
          <a:bodyPr lIns="252000" tIns="216000" rIns="252000" bIns="180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 panose="020B0604020202020204"/>
              <a:buChar char="•"/>
              <a:defRPr sz="1800" kern="1200">
                <a:solidFill>
                  <a:srgbClr val="1C1C1C"/>
                </a:solidFill>
                <a:latin typeface="Sassoon Infant Rg" pitchFamily="50" charset="0" panose="02000503030000020003"/>
                <a:ea typeface="Sassoon Infant Rg" pitchFamily="50" charset="0" panose="02000503030000020003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600" kern="1200">
                <a:solidFill>
                  <a:srgbClr val="1C1C1C"/>
                </a:solidFill>
                <a:latin typeface="Sassoon Infant Rg" pitchFamily="50" charset="0" panose="02000503030000020003"/>
                <a:ea typeface="Sassoon Infant Rg" pitchFamily="50" charset="0" panose="02000503030000020003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400" kern="1200">
                <a:solidFill>
                  <a:srgbClr val="1C1C1C"/>
                </a:solidFill>
                <a:latin typeface="Sassoon Infant Rg" pitchFamily="50" charset="0" panose="02000503030000020003"/>
                <a:ea typeface="Sassoon Infant Rg" pitchFamily="50" charset="0" panose="02000503030000020003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400" kern="1200">
                <a:solidFill>
                  <a:srgbClr val="1C1C1C"/>
                </a:solidFill>
                <a:latin typeface="Sassoon Infant Rg" pitchFamily="50" charset="0" panose="02000503030000020003"/>
                <a:ea typeface="Sassoon Infant Rg" pitchFamily="50" charset="0" panose="02000503030000020003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400" kern="1200">
                <a:solidFill>
                  <a:srgbClr val="1C1C1C"/>
                </a:solidFill>
                <a:latin typeface="Sassoon Infant Rg" pitchFamily="50" charset="0" panose="02000503030000020003"/>
                <a:ea typeface="Sassoon Infant Rg" pitchFamily="50" charset="0" panose="02000503030000020003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200" b="1" dirty="0">
                <a:solidFill>
                  <a:srgbClr val="003C7B"/>
                </a:solidFill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Learning Objective</a:t>
            </a:r>
          </a:p>
        </p:txBody>
      </p:sp>
      <p:sp>
        <p:nvSpPr>
          <p:cNvPr id="19" name="Content Placeholder 15"/>
          <p:cNvSpPr txBox="1"/>
          <p:nvPr/>
        </p:nvSpPr>
        <p:spPr>
          <a:xfrm>
            <a:off x="479431" y="3219287"/>
            <a:ext cx="8196263" cy="698500"/>
          </a:xfrm>
          <a:prstGeom prst="rect">
            <a:avLst/>
          </a:prstGeom>
          <a:noFill/>
          <a:ln w="25400">
            <a:noFill/>
          </a:ln>
        </p:spPr>
        <p:txBody>
          <a:bodyPr lIns="252000" tIns="216000" rIns="252000" bIns="180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 panose="020B0604020202020204"/>
              <a:buChar char="•"/>
              <a:defRPr sz="1800" kern="1200">
                <a:solidFill>
                  <a:srgbClr val="1C1C1C"/>
                </a:solidFill>
                <a:latin typeface="Sassoon Infant Rg" pitchFamily="50" charset="0" panose="02000503030000020003"/>
                <a:ea typeface="Sassoon Infant Rg" pitchFamily="50" charset="0" panose="02000503030000020003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600" kern="1200">
                <a:solidFill>
                  <a:srgbClr val="1C1C1C"/>
                </a:solidFill>
                <a:latin typeface="Sassoon Infant Rg" pitchFamily="50" charset="0" panose="02000503030000020003"/>
                <a:ea typeface="Sassoon Infant Rg" pitchFamily="50" charset="0" panose="02000503030000020003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400" kern="1200">
                <a:solidFill>
                  <a:srgbClr val="1C1C1C"/>
                </a:solidFill>
                <a:latin typeface="Sassoon Infant Rg" pitchFamily="50" charset="0" panose="02000503030000020003"/>
                <a:ea typeface="Sassoon Infant Rg" pitchFamily="50" charset="0" panose="02000503030000020003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400" kern="1200">
                <a:solidFill>
                  <a:srgbClr val="1C1C1C"/>
                </a:solidFill>
                <a:latin typeface="Sassoon Infant Rg" pitchFamily="50" charset="0" panose="02000503030000020003"/>
                <a:ea typeface="Sassoon Infant Rg" pitchFamily="50" charset="0" panose="02000503030000020003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400" kern="1200">
                <a:solidFill>
                  <a:srgbClr val="1C1C1C"/>
                </a:solidFill>
                <a:latin typeface="Sassoon Infant Rg" pitchFamily="50" charset="0" panose="02000503030000020003"/>
                <a:ea typeface="Sassoon Infant Rg" pitchFamily="50" charset="0" panose="02000503030000020003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200" b="1" dirty="0">
                <a:solidFill>
                  <a:srgbClr val="003C7B"/>
                </a:solidFill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Success Criteria</a:t>
            </a:r>
          </a:p>
        </p:txBody>
      </p:sp>
      <p:sp>
        <p:nvSpPr>
          <p:cNvPr id="20" name="Content Placeholder 15"/>
          <p:cNvSpPr txBox="1"/>
          <p:nvPr/>
        </p:nvSpPr>
        <p:spPr bwMode="auto">
          <a:xfrm>
            <a:off x="684215" y="3934952"/>
            <a:ext cx="7775575" cy="100437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Clear Sans Light" pitchFamily="34" charset="0" panose="020B0303030202020304"/>
                <a:cs typeface="Arial" pitchFamily="34" charset="0" panose="020B0604020202020204"/>
              </a:defRPr>
            </a:lvl1pPr>
            <a:lvl2pPr marL="685800" indent="-228600">
              <a:defRPr>
                <a:solidFill>
                  <a:schemeClr val="tx1"/>
                </a:solidFill>
                <a:latin typeface="Clear Sans Light" pitchFamily="34" charset="0" panose="020B0303030202020304"/>
                <a:cs typeface="Arial" pitchFamily="34" charset="0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Clear Sans Light" pitchFamily="34" charset="0" panose="020B0303030202020304"/>
                <a:cs typeface="Arial" pitchFamily="34" charset="0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Clear Sans Light" pitchFamily="34" charset="0" panose="020B0303030202020304"/>
                <a:cs typeface="Arial" pitchFamily="34" charset="0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Clear Sans Light" pitchFamily="34" charset="0" panose="020B0303030202020304"/>
                <a:cs typeface="Arial" pitchFamily="34" charset="0" panose="020B060402020202020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itchFamily="34" charset="0" panose="020B0303030202020304"/>
                <a:cs typeface="Arial" pitchFamily="34" charset="0" panose="020B060402020202020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itchFamily="34" charset="0" panose="020B0303030202020304"/>
                <a:cs typeface="Arial" pitchFamily="34" charset="0" panose="020B060402020202020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itchFamily="34" charset="0" panose="020B0303030202020304"/>
                <a:cs typeface="Arial" pitchFamily="34" charset="0" panose="020B060402020202020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itchFamily="34" charset="0" panose="020B0303030202020304"/>
                <a:cs typeface="Arial" pitchFamily="34" charset="0" panose="020B0604020202020204"/>
              </a:defRPr>
            </a:lvl9pPr>
          </a:lstStyle>
          <a:p>
            <a:pPr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 panose="020B0604020202020204"/>
              <a:buChar char="•"/>
            </a:pPr>
            <a:r>
              <a:rPr lang="en-GB" altLang="en-US" dirty="0">
                <a:solidFill>
                  <a:srgbClr val="1C1C1C"/>
                </a:solidFill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To describe what a chromosome is and where it is found in a cell.</a:t>
            </a:r>
          </a:p>
          <a:p>
            <a:pPr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 panose="020B0604020202020204"/>
              <a:buChar char="•"/>
            </a:pPr>
            <a:r>
              <a:rPr lang="en-GB" altLang="en-US" dirty="0">
                <a:solidFill>
                  <a:srgbClr val="1C1C1C"/>
                </a:solidFill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To explain why cell division occurs.</a:t>
            </a:r>
          </a:p>
          <a:p>
            <a:pPr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 panose="020B0604020202020204"/>
              <a:buChar char="•"/>
            </a:pPr>
            <a:r>
              <a:rPr lang="en-GB" b="0" i="0" dirty="0">
                <a:effectLst/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To model stages of the cell cycle</a:t>
            </a:r>
            <a:r>
              <a:rPr lang="en-GB" altLang="en-US" dirty="0"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.</a:t>
            </a:r>
          </a:p>
        </p:txBody>
      </p:sp>
      <p:sp>
        <p:nvSpPr>
          <p:cNvPr id="21" name="Content Placeholder 15"/>
          <p:cNvSpPr txBox="1"/>
          <p:nvPr/>
        </p:nvSpPr>
        <p:spPr bwMode="auto">
          <a:xfrm>
            <a:off x="959906" y="1860599"/>
            <a:ext cx="7224193" cy="62683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lear Sans Light" pitchFamily="34" charset="0" panose="020B0303030202020304"/>
                <a:cs typeface="Arial" pitchFamily="34" charset="0" panose="020B0604020202020204"/>
              </a:defRPr>
            </a:lvl1pPr>
            <a:lvl2pPr marL="685800" indent="-228600">
              <a:defRPr>
                <a:solidFill>
                  <a:schemeClr val="tx1"/>
                </a:solidFill>
                <a:latin typeface="Clear Sans Light" pitchFamily="34" charset="0" panose="020B0303030202020304"/>
                <a:cs typeface="Arial" pitchFamily="34" charset="0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Clear Sans Light" pitchFamily="34" charset="0" panose="020B0303030202020304"/>
                <a:cs typeface="Arial" pitchFamily="34" charset="0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Clear Sans Light" pitchFamily="34" charset="0" panose="020B0303030202020304"/>
                <a:cs typeface="Arial" pitchFamily="34" charset="0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Clear Sans Light" pitchFamily="34" charset="0" panose="020B0303030202020304"/>
                <a:cs typeface="Arial" pitchFamily="34" charset="0" panose="020B060402020202020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itchFamily="34" charset="0" panose="020B0303030202020304"/>
                <a:cs typeface="Arial" pitchFamily="34" charset="0" panose="020B060402020202020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itchFamily="34" charset="0" panose="020B0303030202020304"/>
                <a:cs typeface="Arial" pitchFamily="34" charset="0" panose="020B060402020202020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itchFamily="34" charset="0" panose="020B0303030202020304"/>
                <a:cs typeface="Arial" pitchFamily="34" charset="0" panose="020B060402020202020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itchFamily="34" charset="0" panose="020B0303030202020304"/>
                <a:cs typeface="Arial" pitchFamily="34" charset="0" panose="020B0604020202020204"/>
              </a:defRPr>
            </a:lvl9pPr>
          </a:lstStyle>
          <a:p>
            <a:pPr algn="ctr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r>
              <a:rPr lang="en-GB" altLang="en-US" dirty="0">
                <a:solidFill>
                  <a:srgbClr val="1C1C1C"/>
                </a:solidFill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To explain the importance of chromosomes and the cell cycle.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GB" altLang="en-US" dirty="0">
              <a:solidFill>
                <a:srgbClr val="1C1C1C"/>
              </a:solidFill>
              <a:latin typeface="Open Sans" pitchFamily="34" charset="0" panose="020B0606030504020204"/>
              <a:ea typeface="Open Sans" pitchFamily="34" charset="0" panose="020B0606030504020204"/>
              <a:cs typeface="Open Sans" pitchFamily="34" charset="0" panose="020B0606030504020204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468316" y="2452183"/>
            <a:ext cx="8078948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algn="r" eaLnBrk="1" hangingPunct="1"/>
            <a:r>
              <a:rPr lang="en-GB" altLang="en-US" sz="1600" b="1" dirty="0"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Targeting Assessment Objective AO2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8000"/>
                <a:lumOff val="92000"/>
              </a:schemeClr>
            </a:gs>
            <a:gs pos="34000">
              <a:schemeClr val="accent1">
                <a:lumMod val="39000"/>
                <a:lumOff val="61000"/>
              </a:schemeClr>
            </a:gs>
            <a:gs pos="62000">
              <a:schemeClr val="accent1">
                <a:lumMod val="73000"/>
                <a:lumOff val="27000"/>
              </a:schemeClr>
            </a:gs>
            <a:gs pos="100000">
              <a:schemeClr val="accent1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6219886" y="3878385"/>
            <a:ext cx="1680261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4583683" y="3878385"/>
            <a:ext cx="1624519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2947480" y="3878385"/>
            <a:ext cx="1624519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243853" y="3878385"/>
            <a:ext cx="1691943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70" name="Title 1"/>
          <p:cNvSpPr>
            <a:spLocks noGrp="1" noEditPoints="1"/>
          </p:cNvSpPr>
          <p:nvPr>
            <p:ph type="ctrTitle"/>
          </p:nvPr>
        </p:nvSpPr>
        <p:spPr bwMode="auto">
          <a:xfrm>
            <a:off x="0" y="604043"/>
            <a:ext cx="9144000" cy="620713"/>
          </a:xfrm>
          <a:prstGeom prst="rect">
            <a:avLst/>
          </a:prstGeom>
          <a:noFill/>
        </p:spPr>
        <p:txBody>
          <a:bodyPr/>
          <a:lstStyle/>
          <a:p>
            <a:r>
              <a:rPr lang="en-GB" sz="3600" b="1" dirty="0">
                <a:solidFill>
                  <a:srgbClr val="003C7B"/>
                </a:solidFill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Do Now</a:t>
            </a:r>
          </a:p>
        </p:txBody>
      </p:sp>
      <p:sp>
        <p:nvSpPr>
          <p:cNvPr id="4" name="Rectangle 3">
            <a:hlinkClick r:id="rId1"/>
          </p:cNvPr>
          <p:cNvSpPr/>
          <p:nvPr/>
        </p:nvSpPr>
        <p:spPr>
          <a:xfrm>
            <a:off x="8558373" y="6637106"/>
            <a:ext cx="529969" cy="165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itle 1"/>
          <p:cNvSpPr txBox="1"/>
          <p:nvPr/>
        </p:nvSpPr>
        <p:spPr>
          <a:xfrm>
            <a:off x="431800" y="1367285"/>
            <a:ext cx="8280400" cy="1231106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600"/>
              </a:spcAft>
            </a:pPr>
            <a:r>
              <a:rPr lang="en-GB" sz="1600" dirty="0"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Draw and label a typical animal cell in as much detail as possible. Can you remember the function of each sub-cellular structure?</a:t>
            </a:r>
          </a:p>
          <a:p>
            <a:pPr algn="l" fontAlgn="auto">
              <a:spcAft>
                <a:spcPts val="600"/>
              </a:spcAft>
            </a:pPr>
            <a:endParaRPr lang="en-GB" sz="1600" dirty="0">
              <a:latin typeface="Open Sans" pitchFamily="34" charset="0" panose="020B0606030504020204"/>
              <a:ea typeface="Open Sans" pitchFamily="34" charset="0" panose="020B0606030504020204"/>
              <a:cs typeface="Open Sans" pitchFamily="34" charset="0" panose="020B0606030504020204"/>
            </a:endParaRPr>
          </a:p>
          <a:p>
            <a:pPr algn="l" fontAlgn="auto">
              <a:spcAft>
                <a:spcPts val="600"/>
              </a:spcAft>
            </a:pPr>
            <a:r>
              <a:rPr lang="en-GB" sz="1600" dirty="0"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You have 2 minutes.</a:t>
            </a:r>
          </a:p>
        </p:txBody>
      </p:sp>
      <p:sp>
        <p:nvSpPr>
          <p:cNvPr id="2" name="Oval 1"/>
          <p:cNvSpPr/>
          <p:nvPr/>
        </p:nvSpPr>
        <p:spPr>
          <a:xfrm>
            <a:off x="442951" y="3613500"/>
            <a:ext cx="868326" cy="868326"/>
          </a:xfrm>
          <a:prstGeom prst="ellipse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/>
          <p:cNvSpPr txBox="1"/>
          <p:nvPr/>
        </p:nvSpPr>
        <p:spPr>
          <a:xfrm>
            <a:off x="290125" y="3878385"/>
            <a:ext cx="1173976" cy="338554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600"/>
              </a:spcAft>
            </a:pPr>
            <a:r>
              <a:rPr lang="en-GB" sz="1600" b="1" dirty="0">
                <a:solidFill>
                  <a:schemeClr val="bg1"/>
                </a:solidFill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Start</a:t>
            </a:r>
          </a:p>
        </p:txBody>
      </p:sp>
      <p:sp>
        <p:nvSpPr>
          <p:cNvPr id="7" name="Oval 6"/>
          <p:cNvSpPr/>
          <p:nvPr/>
        </p:nvSpPr>
        <p:spPr>
          <a:xfrm>
            <a:off x="7836209" y="3613500"/>
            <a:ext cx="868326" cy="86832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/>
          <p:cNvSpPr txBox="1"/>
          <p:nvPr/>
        </p:nvSpPr>
        <p:spPr>
          <a:xfrm>
            <a:off x="7683383" y="3878385"/>
            <a:ext cx="1173976" cy="338554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600"/>
              </a:spcAft>
            </a:pPr>
            <a:r>
              <a:rPr lang="en-GB" sz="1600" b="1" dirty="0">
                <a:solidFill>
                  <a:schemeClr val="bg1"/>
                </a:solidFill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End</a:t>
            </a:r>
          </a:p>
        </p:txBody>
      </p:sp>
      <p:sp>
        <p:nvSpPr>
          <p:cNvPr id="19" name="Oval 18"/>
          <p:cNvSpPr/>
          <p:nvPr/>
        </p:nvSpPr>
        <p:spPr>
          <a:xfrm>
            <a:off x="1387763" y="3965482"/>
            <a:ext cx="164360" cy="1643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itle 1"/>
          <p:cNvSpPr txBox="1"/>
          <p:nvPr/>
        </p:nvSpPr>
        <p:spPr>
          <a:xfrm>
            <a:off x="3985011" y="3429000"/>
            <a:ext cx="1173976" cy="338554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600"/>
              </a:spcAft>
            </a:pPr>
            <a:r>
              <a:rPr lang="en-GB" sz="1600" dirty="0">
                <a:solidFill>
                  <a:srgbClr val="003C7B"/>
                </a:solidFill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1 minute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06 3.7037e-06 L 0.67952 3.7037e-06" pathEditMode="relative" rAng="0" ptsTypes="AA">
                                      <p:cBhvr>
                                        <p:cTn id="6" dur="12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8000"/>
                <a:lumOff val="92000"/>
              </a:schemeClr>
            </a:gs>
            <a:gs pos="34000">
              <a:schemeClr val="accent1">
                <a:lumMod val="39000"/>
                <a:lumOff val="61000"/>
              </a:schemeClr>
            </a:gs>
            <a:gs pos="62000">
              <a:schemeClr val="accent1">
                <a:lumMod val="73000"/>
                <a:lumOff val="27000"/>
              </a:schemeClr>
            </a:gs>
            <a:gs pos="100000">
              <a:schemeClr val="accent1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424804" y="2055650"/>
            <a:ext cx="2294392" cy="2984695"/>
          </a:xfrm>
          <a:prstGeom prst="rect">
            <a:avLst/>
          </a:prstGeom>
        </p:spPr>
      </p:pic>
      <p:sp>
        <p:nvSpPr>
          <p:cNvPr id="7170" name="Title 1"/>
          <p:cNvSpPr>
            <a:spLocks noGrp="1" noEditPoints="1"/>
          </p:cNvSpPr>
          <p:nvPr>
            <p:ph type="ctrTitle"/>
          </p:nvPr>
        </p:nvSpPr>
        <p:spPr bwMode="auto">
          <a:xfrm>
            <a:off x="0" y="604043"/>
            <a:ext cx="9144000" cy="620713"/>
          </a:xfrm>
          <a:prstGeom prst="rect">
            <a:avLst/>
          </a:prstGeom>
          <a:noFill/>
        </p:spPr>
        <p:txBody>
          <a:bodyPr/>
          <a:lstStyle/>
          <a:p>
            <a:r>
              <a:rPr lang="en-GB" sz="3600" b="1" dirty="0">
                <a:solidFill>
                  <a:srgbClr val="003C7B"/>
                </a:solidFill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Do now</a:t>
            </a:r>
          </a:p>
        </p:txBody>
      </p:sp>
      <p:sp>
        <p:nvSpPr>
          <p:cNvPr id="4" name="Rectangle 3">
            <a:hlinkClick r:id="rId2"/>
          </p:cNvPr>
          <p:cNvSpPr/>
          <p:nvPr/>
        </p:nvSpPr>
        <p:spPr>
          <a:xfrm>
            <a:off x="8558373" y="6637106"/>
            <a:ext cx="529969" cy="165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32017" y="2672678"/>
            <a:ext cx="2294394" cy="392250"/>
          </a:xfrm>
          <a:prstGeom prst="rect">
            <a:avLst/>
          </a:prstGeom>
          <a:solidFill>
            <a:schemeClr val="bg1">
              <a:alpha val="30000"/>
            </a:schemeClr>
          </a:solidFill>
          <a:ln w="28575">
            <a:solidFill>
              <a:srgbClr val="003C7B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000" b="1" dirty="0">
              <a:latin typeface="Open Sans" pitchFamily="34" charset="0" panose="020B0606030504020204"/>
              <a:ea typeface="Open Sans" pitchFamily="34" charset="0" panose="020B0606030504020204"/>
              <a:cs typeface="Open Sans" pitchFamily="34" charset="0" panose="020B0606030504020204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726411" y="2847609"/>
            <a:ext cx="162747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2017" y="4110870"/>
            <a:ext cx="2294393" cy="392250"/>
          </a:xfrm>
          <a:prstGeom prst="rect">
            <a:avLst/>
          </a:prstGeom>
          <a:solidFill>
            <a:schemeClr val="bg1">
              <a:alpha val="30000"/>
            </a:schemeClr>
          </a:solidFill>
          <a:ln w="28575">
            <a:solidFill>
              <a:srgbClr val="003C7B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000" b="1" dirty="0">
              <a:latin typeface="Open Sans" pitchFamily="34" charset="0" panose="020B0606030504020204"/>
              <a:ea typeface="Open Sans" pitchFamily="34" charset="0" panose="020B0606030504020204"/>
              <a:cs typeface="Open Sans" pitchFamily="34" charset="0" panose="020B0606030504020204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726410" y="3971206"/>
            <a:ext cx="1182400" cy="3397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47252" y="5547928"/>
            <a:ext cx="2413266" cy="392250"/>
          </a:xfrm>
          <a:prstGeom prst="rect">
            <a:avLst/>
          </a:prstGeom>
          <a:solidFill>
            <a:schemeClr val="bg1">
              <a:alpha val="30000"/>
            </a:schemeClr>
          </a:solidFill>
          <a:ln w="28575">
            <a:solidFill>
              <a:srgbClr val="003C7B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000" b="1" dirty="0">
              <a:latin typeface="Open Sans" pitchFamily="34" charset="0" panose="020B0606030504020204"/>
              <a:ea typeface="Open Sans" pitchFamily="34" charset="0" panose="020B0606030504020204"/>
              <a:cs typeface="Open Sans" pitchFamily="34" charset="0" panose="020B0606030504020204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353885" y="5030297"/>
            <a:ext cx="0" cy="51763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345248" y="2672678"/>
            <a:ext cx="2366735" cy="392250"/>
          </a:xfrm>
          <a:prstGeom prst="rect">
            <a:avLst/>
          </a:prstGeom>
          <a:solidFill>
            <a:schemeClr val="bg1">
              <a:alpha val="30000"/>
            </a:schemeClr>
          </a:solidFill>
          <a:ln w="28575">
            <a:solidFill>
              <a:srgbClr val="003C7B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000" b="1" dirty="0">
              <a:latin typeface="Open Sans" pitchFamily="34" charset="0" panose="020B0606030504020204"/>
              <a:ea typeface="Open Sans" pitchFamily="34" charset="0" panose="020B0606030504020204"/>
              <a:cs typeface="Open Sans" pitchFamily="34" charset="0" panose="020B0606030504020204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5164853" y="2846655"/>
            <a:ext cx="118039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338171" y="4299292"/>
            <a:ext cx="2374029" cy="392250"/>
          </a:xfrm>
          <a:prstGeom prst="rect">
            <a:avLst/>
          </a:prstGeom>
          <a:solidFill>
            <a:schemeClr val="bg1">
              <a:alpha val="30000"/>
            </a:schemeClr>
          </a:solidFill>
          <a:ln w="28575">
            <a:solidFill>
              <a:srgbClr val="003C7B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000" b="1" dirty="0">
              <a:latin typeface="Open Sans" pitchFamily="34" charset="0" panose="020B0606030504020204"/>
              <a:ea typeface="Open Sans" pitchFamily="34" charset="0" panose="020B0606030504020204"/>
              <a:cs typeface="Open Sans" pitchFamily="34" charset="0" panose="020B0606030504020204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 flipV="1">
            <a:off x="4823209" y="4329887"/>
            <a:ext cx="1514962" cy="16946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8000"/>
                <a:lumOff val="92000"/>
              </a:schemeClr>
            </a:gs>
            <a:gs pos="34000">
              <a:schemeClr val="accent1">
                <a:lumMod val="39000"/>
                <a:lumOff val="61000"/>
              </a:schemeClr>
            </a:gs>
            <a:gs pos="62000">
              <a:schemeClr val="accent1">
                <a:lumMod val="73000"/>
                <a:lumOff val="27000"/>
              </a:schemeClr>
            </a:gs>
            <a:gs pos="100000">
              <a:schemeClr val="accent1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424804" y="2055650"/>
            <a:ext cx="2294392" cy="2984695"/>
          </a:xfrm>
          <a:prstGeom prst="rect">
            <a:avLst/>
          </a:prstGeom>
        </p:spPr>
      </p:pic>
      <p:sp>
        <p:nvSpPr>
          <p:cNvPr id="7170" name="Title 1"/>
          <p:cNvSpPr>
            <a:spLocks noGrp="1" noEditPoints="1"/>
          </p:cNvSpPr>
          <p:nvPr>
            <p:ph type="ctrTitle"/>
          </p:nvPr>
        </p:nvSpPr>
        <p:spPr bwMode="auto">
          <a:xfrm>
            <a:off x="0" y="604043"/>
            <a:ext cx="9144000" cy="620713"/>
          </a:xfrm>
          <a:prstGeom prst="rect">
            <a:avLst/>
          </a:prstGeom>
          <a:noFill/>
        </p:spPr>
        <p:txBody>
          <a:bodyPr/>
          <a:lstStyle/>
          <a:p>
            <a:r>
              <a:rPr lang="en-GB" sz="3600" b="1" dirty="0">
                <a:solidFill>
                  <a:srgbClr val="003C7B"/>
                </a:solidFill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Answer</a:t>
            </a:r>
          </a:p>
        </p:txBody>
      </p:sp>
      <p:sp>
        <p:nvSpPr>
          <p:cNvPr id="4" name="Rectangle 3">
            <a:hlinkClick r:id="rId2"/>
          </p:cNvPr>
          <p:cNvSpPr/>
          <p:nvPr/>
        </p:nvSpPr>
        <p:spPr>
          <a:xfrm>
            <a:off x="8558373" y="6637106"/>
            <a:ext cx="529969" cy="165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32017" y="2672678"/>
            <a:ext cx="2294394" cy="400110"/>
          </a:xfrm>
          <a:prstGeom prst="rect">
            <a:avLst/>
          </a:prstGeom>
          <a:solidFill>
            <a:schemeClr val="bg1">
              <a:alpha val="30000"/>
            </a:schemeClr>
          </a:solidFill>
          <a:ln w="28575">
            <a:solidFill>
              <a:srgbClr val="003C7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nucleus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726411" y="2847609"/>
            <a:ext cx="162747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2017" y="4110870"/>
            <a:ext cx="2294393" cy="400110"/>
          </a:xfrm>
          <a:prstGeom prst="rect">
            <a:avLst/>
          </a:prstGeom>
          <a:solidFill>
            <a:schemeClr val="bg1">
              <a:alpha val="30000"/>
            </a:schemeClr>
          </a:solidFill>
          <a:ln w="28575">
            <a:solidFill>
              <a:srgbClr val="003C7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mitochondria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726410" y="3971206"/>
            <a:ext cx="1182400" cy="3397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47252" y="5547928"/>
            <a:ext cx="2413266" cy="400110"/>
          </a:xfrm>
          <a:prstGeom prst="rect">
            <a:avLst/>
          </a:prstGeom>
          <a:solidFill>
            <a:schemeClr val="bg1">
              <a:alpha val="30000"/>
            </a:schemeClr>
          </a:solidFill>
          <a:ln w="28575">
            <a:solidFill>
              <a:srgbClr val="003C7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cell membrane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353885" y="5030297"/>
            <a:ext cx="0" cy="51763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345248" y="2672678"/>
            <a:ext cx="2366735" cy="400110"/>
          </a:xfrm>
          <a:prstGeom prst="rect">
            <a:avLst/>
          </a:prstGeom>
          <a:solidFill>
            <a:schemeClr val="bg1">
              <a:alpha val="30000"/>
            </a:schemeClr>
          </a:solidFill>
          <a:ln w="28575">
            <a:solidFill>
              <a:srgbClr val="003C7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cytoplasm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5164853" y="2846655"/>
            <a:ext cx="118039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338171" y="4299292"/>
            <a:ext cx="2374029" cy="400110"/>
          </a:xfrm>
          <a:prstGeom prst="rect">
            <a:avLst/>
          </a:prstGeom>
          <a:solidFill>
            <a:schemeClr val="bg1">
              <a:alpha val="30000"/>
            </a:schemeClr>
          </a:solidFill>
          <a:ln w="28575">
            <a:solidFill>
              <a:srgbClr val="003C7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ribosome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 flipV="1">
            <a:off x="4823209" y="4329887"/>
            <a:ext cx="1514962" cy="16946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8000"/>
                <a:lumOff val="92000"/>
              </a:schemeClr>
            </a:gs>
            <a:gs pos="34000">
              <a:schemeClr val="accent1">
                <a:lumMod val="39000"/>
                <a:lumOff val="61000"/>
              </a:schemeClr>
            </a:gs>
            <a:gs pos="62000">
              <a:schemeClr val="accent1">
                <a:lumMod val="73000"/>
                <a:lumOff val="27000"/>
              </a:schemeClr>
            </a:gs>
            <a:gs pos="100000">
              <a:schemeClr val="accent1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424804" y="2055650"/>
            <a:ext cx="2294392" cy="2984695"/>
          </a:xfrm>
          <a:prstGeom prst="rect">
            <a:avLst/>
          </a:prstGeom>
        </p:spPr>
      </p:pic>
      <p:sp>
        <p:nvSpPr>
          <p:cNvPr id="7170" name="Title 1"/>
          <p:cNvSpPr>
            <a:spLocks noGrp="1" noEditPoints="1"/>
          </p:cNvSpPr>
          <p:nvPr>
            <p:ph type="ctrTitle"/>
          </p:nvPr>
        </p:nvSpPr>
        <p:spPr bwMode="auto">
          <a:xfrm>
            <a:off x="0" y="604043"/>
            <a:ext cx="9144000" cy="620713"/>
          </a:xfrm>
          <a:prstGeom prst="rect">
            <a:avLst/>
          </a:prstGeom>
          <a:noFill/>
        </p:spPr>
        <p:txBody>
          <a:bodyPr/>
          <a:lstStyle/>
          <a:p>
            <a:r>
              <a:rPr lang="en-GB" sz="3600" b="1" dirty="0">
                <a:solidFill>
                  <a:srgbClr val="003C7B"/>
                </a:solidFill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Deliberate Practice</a:t>
            </a:r>
          </a:p>
        </p:txBody>
      </p:sp>
      <p:sp>
        <p:nvSpPr>
          <p:cNvPr id="4" name="Rectangle 3">
            <a:hlinkClick r:id="rId2"/>
          </p:cNvPr>
          <p:cNvSpPr/>
          <p:nvPr/>
        </p:nvSpPr>
        <p:spPr>
          <a:xfrm>
            <a:off x="8558373" y="6637106"/>
            <a:ext cx="529969" cy="165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726411" y="2847609"/>
            <a:ext cx="162747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726410" y="3971206"/>
            <a:ext cx="1182400" cy="3397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53885" y="5030297"/>
            <a:ext cx="0" cy="30233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164854" y="2846655"/>
            <a:ext cx="113386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4823209" y="4329887"/>
            <a:ext cx="1475509" cy="13866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32017" y="2185890"/>
            <a:ext cx="2294393" cy="1307448"/>
          </a:xfrm>
          <a:prstGeom prst="rect">
            <a:avLst/>
          </a:prstGeom>
          <a:solidFill>
            <a:schemeClr val="bg1">
              <a:alpha val="30000"/>
            </a:schemeClr>
          </a:solidFill>
          <a:ln w="28575">
            <a:solidFill>
              <a:srgbClr val="003C7B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nucleus</a:t>
            </a:r>
          </a:p>
          <a:p>
            <a:endParaRPr lang="en-GB" sz="1600" dirty="0">
              <a:latin typeface="Open Sans" pitchFamily="34" charset="0" panose="020B0606030504020204"/>
              <a:ea typeface="Open Sans" pitchFamily="34" charset="0" panose="020B0606030504020204"/>
              <a:cs typeface="Open Sans" pitchFamily="34" charset="0" panose="020B0606030504020204"/>
            </a:endParaRPr>
          </a:p>
          <a:p>
            <a:endParaRPr lang="en-GB" sz="1600" dirty="0">
              <a:latin typeface="Open Sans" pitchFamily="34" charset="0" panose="020B0606030504020204"/>
              <a:ea typeface="Open Sans" pitchFamily="34" charset="0" panose="020B0606030504020204"/>
              <a:cs typeface="Open Sans" pitchFamily="34" charset="0" panose="020B0606030504020204"/>
            </a:endParaRPr>
          </a:p>
          <a:p>
            <a:endParaRPr lang="en-GB" sz="1600" dirty="0">
              <a:latin typeface="Open Sans" pitchFamily="34" charset="0" panose="020B0606030504020204"/>
              <a:ea typeface="Open Sans" pitchFamily="34" charset="0" panose="020B0606030504020204"/>
              <a:cs typeface="Open Sans" pitchFamily="34" charset="0" panose="020B0606030504020204"/>
            </a:endParaRPr>
          </a:p>
          <a:p>
            <a:endParaRPr lang="en-GB" sz="1600" dirty="0">
              <a:latin typeface="Open Sans" pitchFamily="34" charset="0" panose="020B0606030504020204"/>
              <a:ea typeface="Open Sans" pitchFamily="34" charset="0" panose="020B0606030504020204"/>
              <a:cs typeface="Open Sans" pitchFamily="34" charset="0" panose="020B060603050402020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1799" y="3837627"/>
            <a:ext cx="2294611" cy="1551288"/>
          </a:xfrm>
          <a:prstGeom prst="rect">
            <a:avLst/>
          </a:prstGeom>
          <a:solidFill>
            <a:schemeClr val="bg1">
              <a:alpha val="30000"/>
            </a:schemeClr>
          </a:solidFill>
          <a:ln w="28575">
            <a:solidFill>
              <a:srgbClr val="003C7B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mitochondria</a:t>
            </a:r>
          </a:p>
          <a:p>
            <a:endParaRPr lang="en-GB" sz="1600" dirty="0">
              <a:latin typeface="Open Sans" pitchFamily="34" charset="0" panose="020B0606030504020204"/>
              <a:ea typeface="Open Sans" pitchFamily="34" charset="0" panose="020B0606030504020204"/>
              <a:cs typeface="Open Sans" pitchFamily="34" charset="0" panose="020B0606030504020204"/>
            </a:endParaRPr>
          </a:p>
          <a:p>
            <a:endParaRPr lang="en-GB" sz="1600" dirty="0">
              <a:latin typeface="Open Sans" pitchFamily="34" charset="0" panose="020B0606030504020204"/>
              <a:ea typeface="Open Sans" pitchFamily="34" charset="0" panose="020B0606030504020204"/>
              <a:cs typeface="Open Sans" pitchFamily="34" charset="0" panose="020B0606030504020204"/>
            </a:endParaRPr>
          </a:p>
          <a:p>
            <a:endParaRPr lang="en-GB" sz="1600" dirty="0">
              <a:latin typeface="Open Sans" pitchFamily="34" charset="0" panose="020B0606030504020204"/>
              <a:ea typeface="Open Sans" pitchFamily="34" charset="0" panose="020B0606030504020204"/>
              <a:cs typeface="Open Sans" pitchFamily="34" charset="0" panose="020B0606030504020204"/>
            </a:endParaRPr>
          </a:p>
          <a:p>
            <a:endParaRPr lang="en-GB" sz="1600" dirty="0">
              <a:latin typeface="Open Sans" pitchFamily="34" charset="0" panose="020B0606030504020204"/>
              <a:ea typeface="Open Sans" pitchFamily="34" charset="0" panose="020B0606030504020204"/>
              <a:cs typeface="Open Sans" pitchFamily="34" charset="0" panose="020B0606030504020204"/>
            </a:endParaRPr>
          </a:p>
          <a:p>
            <a:endParaRPr lang="en-GB" sz="1600" dirty="0">
              <a:latin typeface="Open Sans" pitchFamily="34" charset="0" panose="020B0606030504020204"/>
              <a:ea typeface="Open Sans" pitchFamily="34" charset="0" panose="020B0606030504020204"/>
              <a:cs typeface="Open Sans" pitchFamily="34" charset="0" panose="020B060603050402020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47252" y="5332630"/>
            <a:ext cx="2413266" cy="1063608"/>
          </a:xfrm>
          <a:prstGeom prst="rect">
            <a:avLst/>
          </a:prstGeom>
          <a:solidFill>
            <a:schemeClr val="bg1">
              <a:alpha val="30000"/>
            </a:schemeClr>
          </a:solidFill>
          <a:ln w="28575">
            <a:solidFill>
              <a:srgbClr val="003C7B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cell membrane</a:t>
            </a:r>
          </a:p>
          <a:p>
            <a:endParaRPr lang="en-GB" sz="1600" dirty="0">
              <a:latin typeface="Open Sans" pitchFamily="34" charset="0" panose="020B0606030504020204"/>
              <a:ea typeface="Open Sans" pitchFamily="34" charset="0" panose="020B0606030504020204"/>
              <a:cs typeface="Open Sans" pitchFamily="34" charset="0" panose="020B0606030504020204"/>
            </a:endParaRPr>
          </a:p>
          <a:p>
            <a:endParaRPr lang="en-GB" sz="1600" dirty="0">
              <a:latin typeface="Open Sans" pitchFamily="34" charset="0" panose="020B0606030504020204"/>
              <a:ea typeface="Open Sans" pitchFamily="34" charset="0" panose="020B0606030504020204"/>
              <a:cs typeface="Open Sans" pitchFamily="34" charset="0" panose="020B0606030504020204"/>
            </a:endParaRPr>
          </a:p>
          <a:p>
            <a:endParaRPr lang="en-GB" sz="1600" dirty="0">
              <a:latin typeface="Open Sans" pitchFamily="34" charset="0" panose="020B0606030504020204"/>
              <a:ea typeface="Open Sans" pitchFamily="34" charset="0" panose="020B0606030504020204"/>
              <a:cs typeface="Open Sans" pitchFamily="34" charset="0" panose="020B060603050402020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98932" y="4141065"/>
            <a:ext cx="2413266" cy="1063608"/>
          </a:xfrm>
          <a:prstGeom prst="rect">
            <a:avLst/>
          </a:prstGeom>
          <a:solidFill>
            <a:schemeClr val="bg1">
              <a:alpha val="30000"/>
            </a:schemeClr>
          </a:solidFill>
          <a:ln w="28575">
            <a:solidFill>
              <a:srgbClr val="003C7B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ribosome</a:t>
            </a:r>
          </a:p>
          <a:p>
            <a:endParaRPr lang="en-GB" sz="1600" dirty="0">
              <a:latin typeface="Open Sans" pitchFamily="34" charset="0" panose="020B0606030504020204"/>
              <a:ea typeface="Open Sans" pitchFamily="34" charset="0" panose="020B0606030504020204"/>
              <a:cs typeface="Open Sans" pitchFamily="34" charset="0" panose="020B0606030504020204"/>
            </a:endParaRPr>
          </a:p>
          <a:p>
            <a:endParaRPr lang="en-GB" sz="1600" dirty="0">
              <a:latin typeface="Open Sans" pitchFamily="34" charset="0" panose="020B0606030504020204"/>
              <a:ea typeface="Open Sans" pitchFamily="34" charset="0" panose="020B0606030504020204"/>
              <a:cs typeface="Open Sans" pitchFamily="34" charset="0" panose="020B0606030504020204"/>
            </a:endParaRPr>
          </a:p>
          <a:p>
            <a:endParaRPr lang="en-GB" sz="1600" dirty="0">
              <a:latin typeface="Open Sans" pitchFamily="34" charset="0" panose="020B0606030504020204"/>
              <a:ea typeface="Open Sans" pitchFamily="34" charset="0" panose="020B0606030504020204"/>
              <a:cs typeface="Open Sans" pitchFamily="34" charset="0" panose="020B0606030504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98718" y="2308046"/>
            <a:ext cx="2413265" cy="1063608"/>
          </a:xfrm>
          <a:prstGeom prst="rect">
            <a:avLst/>
          </a:prstGeom>
          <a:solidFill>
            <a:schemeClr val="bg1">
              <a:alpha val="30000"/>
            </a:schemeClr>
          </a:solidFill>
          <a:ln w="28575">
            <a:solidFill>
              <a:srgbClr val="003C7B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cytoplasm</a:t>
            </a:r>
          </a:p>
          <a:p>
            <a:endParaRPr lang="en-GB" sz="1600" dirty="0">
              <a:latin typeface="Open Sans" pitchFamily="34" charset="0" panose="020B0606030504020204"/>
              <a:ea typeface="Open Sans" pitchFamily="34" charset="0" panose="020B0606030504020204"/>
              <a:cs typeface="Open Sans" pitchFamily="34" charset="0" panose="020B0606030504020204"/>
            </a:endParaRPr>
          </a:p>
          <a:p>
            <a:endParaRPr lang="en-GB" sz="1600" dirty="0">
              <a:latin typeface="Open Sans" pitchFamily="34" charset="0" panose="020B0606030504020204"/>
              <a:ea typeface="Open Sans" pitchFamily="34" charset="0" panose="020B0606030504020204"/>
              <a:cs typeface="Open Sans" pitchFamily="34" charset="0" panose="020B0606030504020204"/>
            </a:endParaRPr>
          </a:p>
          <a:p>
            <a:endParaRPr lang="en-GB" sz="1600" dirty="0">
              <a:latin typeface="Open Sans" pitchFamily="34" charset="0" panose="020B0606030504020204"/>
              <a:ea typeface="Open Sans" pitchFamily="34" charset="0" panose="020B0606030504020204"/>
              <a:cs typeface="Open Sans" pitchFamily="34" charset="0" panose="020B06060305040202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8000"/>
                <a:lumOff val="92000"/>
              </a:schemeClr>
            </a:gs>
            <a:gs pos="34000">
              <a:schemeClr val="accent1">
                <a:lumMod val="39000"/>
                <a:lumOff val="61000"/>
              </a:schemeClr>
            </a:gs>
            <a:gs pos="62000">
              <a:schemeClr val="accent1">
                <a:lumMod val="73000"/>
                <a:lumOff val="27000"/>
              </a:schemeClr>
            </a:gs>
            <a:gs pos="100000">
              <a:schemeClr val="accent1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424804" y="2055650"/>
            <a:ext cx="2294392" cy="2984695"/>
          </a:xfrm>
          <a:prstGeom prst="rect">
            <a:avLst/>
          </a:prstGeom>
        </p:spPr>
      </p:pic>
      <p:sp>
        <p:nvSpPr>
          <p:cNvPr id="7170" name="Title 1"/>
          <p:cNvSpPr>
            <a:spLocks noGrp="1" noEditPoints="1"/>
          </p:cNvSpPr>
          <p:nvPr>
            <p:ph type="ctrTitle"/>
          </p:nvPr>
        </p:nvSpPr>
        <p:spPr bwMode="auto">
          <a:xfrm>
            <a:off x="0" y="604043"/>
            <a:ext cx="9144000" cy="620713"/>
          </a:xfrm>
          <a:prstGeom prst="rect">
            <a:avLst/>
          </a:prstGeom>
          <a:noFill/>
        </p:spPr>
        <p:txBody>
          <a:bodyPr/>
          <a:lstStyle/>
          <a:p>
            <a:r>
              <a:rPr lang="en-GB" sz="3600" b="1" dirty="0">
                <a:solidFill>
                  <a:srgbClr val="003C7B"/>
                </a:solidFill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Answers</a:t>
            </a:r>
          </a:p>
        </p:txBody>
      </p:sp>
      <p:sp>
        <p:nvSpPr>
          <p:cNvPr id="4" name="Rectangle 3">
            <a:hlinkClick r:id="rId2"/>
          </p:cNvPr>
          <p:cNvSpPr/>
          <p:nvPr/>
        </p:nvSpPr>
        <p:spPr>
          <a:xfrm>
            <a:off x="8558373" y="6637106"/>
            <a:ext cx="529969" cy="165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726411" y="2847609"/>
            <a:ext cx="162747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726410" y="3971206"/>
            <a:ext cx="1182400" cy="33971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53885" y="5030297"/>
            <a:ext cx="0" cy="30233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164854" y="2846655"/>
            <a:ext cx="113386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4823209" y="4329887"/>
            <a:ext cx="1475509" cy="13866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32017" y="2185890"/>
            <a:ext cx="2294393" cy="1323439"/>
          </a:xfrm>
          <a:prstGeom prst="rect">
            <a:avLst/>
          </a:prstGeom>
          <a:solidFill>
            <a:schemeClr val="bg1">
              <a:alpha val="30000"/>
            </a:schemeClr>
          </a:solidFill>
          <a:ln w="28575">
            <a:solidFill>
              <a:srgbClr val="003C7B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nucleus</a:t>
            </a:r>
          </a:p>
          <a:p>
            <a:r>
              <a:rPr lang="en-GB" sz="1600" dirty="0"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contains genetic information and controls the activities of the cell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1799" y="3837627"/>
            <a:ext cx="2294611" cy="1323439"/>
          </a:xfrm>
          <a:prstGeom prst="rect">
            <a:avLst/>
          </a:prstGeom>
          <a:solidFill>
            <a:schemeClr val="bg1">
              <a:alpha val="30000"/>
            </a:schemeClr>
          </a:solidFill>
          <a:ln w="28575">
            <a:solidFill>
              <a:srgbClr val="003C7B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mitochondria</a:t>
            </a:r>
          </a:p>
          <a:p>
            <a:r>
              <a:rPr lang="en-GB" sz="1600" dirty="0"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site of aerobic respiration, which releases energy for the cell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47252" y="5332630"/>
            <a:ext cx="2413266" cy="1077218"/>
          </a:xfrm>
          <a:prstGeom prst="rect">
            <a:avLst/>
          </a:prstGeom>
          <a:solidFill>
            <a:schemeClr val="bg1">
              <a:alpha val="30000"/>
            </a:schemeClr>
          </a:solidFill>
          <a:ln w="28575">
            <a:solidFill>
              <a:srgbClr val="003C7B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cell membrane</a:t>
            </a:r>
          </a:p>
          <a:p>
            <a:r>
              <a:rPr lang="en-GB" sz="1600" dirty="0"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controls the movement of substances into and out of the cell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98932" y="4141065"/>
            <a:ext cx="2413266" cy="1077218"/>
          </a:xfrm>
          <a:prstGeom prst="rect">
            <a:avLst/>
          </a:prstGeom>
          <a:solidFill>
            <a:schemeClr val="bg1">
              <a:alpha val="30000"/>
            </a:schemeClr>
          </a:solidFill>
          <a:ln w="28575">
            <a:solidFill>
              <a:srgbClr val="003C7B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ribosome</a:t>
            </a:r>
          </a:p>
          <a:p>
            <a:r>
              <a:rPr lang="en-GB" sz="1600" dirty="0"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carries out protein synthesis using the genetic code from DNA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98718" y="2308046"/>
            <a:ext cx="2413265" cy="1077218"/>
          </a:xfrm>
          <a:prstGeom prst="rect">
            <a:avLst/>
          </a:prstGeom>
          <a:solidFill>
            <a:schemeClr val="bg1">
              <a:alpha val="30000"/>
            </a:schemeClr>
          </a:solidFill>
          <a:ln w="28575">
            <a:solidFill>
              <a:srgbClr val="003C7B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cytoplasm</a:t>
            </a:r>
          </a:p>
          <a:p>
            <a:r>
              <a:rPr lang="en-GB" sz="1600" dirty="0"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jelly-like substance where chemical reactions occur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8000"/>
                <a:lumOff val="92000"/>
              </a:schemeClr>
            </a:gs>
            <a:gs pos="34000">
              <a:schemeClr val="accent1">
                <a:lumMod val="39000"/>
                <a:lumOff val="61000"/>
              </a:schemeClr>
            </a:gs>
            <a:gs pos="62000">
              <a:schemeClr val="accent1">
                <a:lumMod val="73000"/>
                <a:lumOff val="27000"/>
              </a:schemeClr>
            </a:gs>
            <a:gs pos="100000">
              <a:schemeClr val="accent1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 noEditPoints="1"/>
          </p:cNvSpPr>
          <p:nvPr>
            <p:ph type="ctrTitle"/>
          </p:nvPr>
        </p:nvSpPr>
        <p:spPr bwMode="auto">
          <a:xfrm>
            <a:off x="0" y="604043"/>
            <a:ext cx="9144000" cy="620713"/>
          </a:xfrm>
          <a:prstGeom prst="rect">
            <a:avLst/>
          </a:prstGeom>
          <a:noFill/>
        </p:spPr>
        <p:txBody>
          <a:bodyPr/>
          <a:lstStyle/>
          <a:p>
            <a:r>
              <a:rPr lang="en-GB" altLang="en-US" sz="3600" b="1" dirty="0">
                <a:solidFill>
                  <a:srgbClr val="003C7B"/>
                </a:solidFill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What are Chromosomes?</a:t>
            </a:r>
            <a:endParaRPr lang="en-GB" sz="3600" b="1" dirty="0">
              <a:solidFill>
                <a:srgbClr val="003C7B"/>
              </a:solidFill>
              <a:latin typeface="Open Sans" pitchFamily="34" charset="0" panose="020B0606030504020204"/>
              <a:ea typeface="Open Sans" pitchFamily="34" charset="0" panose="020B0606030504020204"/>
              <a:cs typeface="Open Sans" pitchFamily="34" charset="0" panose="020B0606030504020204"/>
            </a:endParaRPr>
          </a:p>
        </p:txBody>
      </p:sp>
      <p:sp>
        <p:nvSpPr>
          <p:cNvPr id="4" name="Rectangle 3">
            <a:hlinkClick r:id="rId1"/>
          </p:cNvPr>
          <p:cNvSpPr/>
          <p:nvPr/>
        </p:nvSpPr>
        <p:spPr>
          <a:xfrm>
            <a:off x="8558373" y="6637106"/>
            <a:ext cx="529969" cy="165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itle 1"/>
          <p:cNvSpPr txBox="1"/>
          <p:nvPr/>
        </p:nvSpPr>
        <p:spPr>
          <a:xfrm>
            <a:off x="431800" y="1341438"/>
            <a:ext cx="8280400" cy="2252328"/>
          </a:xfrm>
          <a:prstGeom prst="rect">
            <a:avLst/>
          </a:prstGeom>
        </p:spPr>
        <p:txBody>
          <a:bodyPr lIns="0" r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600"/>
              </a:spcAft>
            </a:pPr>
            <a:r>
              <a:rPr lang="en-GB" sz="1600" dirty="0"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.</a:t>
            </a:r>
          </a:p>
          <a:p>
            <a:pPr algn="l" fontAlgn="auto">
              <a:spcAft>
                <a:spcPts val="600"/>
              </a:spcAft>
            </a:pPr>
            <a:endParaRPr lang="en-GB" sz="1600" dirty="0">
              <a:latin typeface="Open Sans" pitchFamily="34" charset="0" panose="020B0606030504020204"/>
              <a:ea typeface="Open Sans" pitchFamily="34" charset="0" panose="020B0606030504020204"/>
              <a:cs typeface="Open Sans" pitchFamily="34" charset="0" panose="020B0606030504020204"/>
            </a:endParaRPr>
          </a:p>
          <a:p>
            <a:pPr algn="l" fontAlgn="auto">
              <a:spcAft>
                <a:spcPts val="600"/>
              </a:spcAft>
            </a:pPr>
            <a:endParaRPr lang="en-GB" sz="1600" b="1" dirty="0">
              <a:solidFill>
                <a:srgbClr val="003C7B"/>
              </a:solidFill>
              <a:latin typeface="Open Sans" pitchFamily="34" charset="0" panose="020B0606030504020204"/>
              <a:ea typeface="Open Sans" pitchFamily="34" charset="0" panose="020B0606030504020204"/>
              <a:cs typeface="Open Sans" pitchFamily="34" charset="0" panose="020B0606030504020204"/>
            </a:endParaRPr>
          </a:p>
          <a:p>
            <a:pPr algn="l" fontAlgn="auto">
              <a:spcAft>
                <a:spcPts val="600"/>
              </a:spcAft>
            </a:pPr>
            <a:endParaRPr lang="en-GB" sz="1600" b="1" dirty="0">
              <a:solidFill>
                <a:srgbClr val="003C7B"/>
              </a:solidFill>
              <a:latin typeface="Open Sans" pitchFamily="34" charset="0" panose="020B0606030504020204"/>
              <a:ea typeface="Open Sans" pitchFamily="34" charset="0" panose="020B0606030504020204"/>
              <a:cs typeface="Open Sans" pitchFamily="34" charset="0" panose="020B0606030504020204"/>
            </a:endParaRPr>
          </a:p>
          <a:p>
            <a:pPr algn="l" fontAlgn="auto">
              <a:spcAft>
                <a:spcPts val="600"/>
              </a:spcAft>
            </a:pPr>
            <a:endParaRPr lang="en-GB" sz="1600" b="1" dirty="0">
              <a:solidFill>
                <a:srgbClr val="003C7B"/>
              </a:solidFill>
              <a:latin typeface="Open Sans" pitchFamily="34" charset="0" panose="020B0606030504020204"/>
              <a:ea typeface="Open Sans" pitchFamily="34" charset="0" panose="020B0606030504020204"/>
              <a:cs typeface="Open Sans" pitchFamily="34" charset="0" panose="020B0606030504020204"/>
            </a:endParaRPr>
          </a:p>
          <a:p>
            <a:pPr algn="l" fontAlgn="auto">
              <a:spcAft>
                <a:spcPts val="600"/>
              </a:spcAft>
            </a:pPr>
            <a:r>
              <a:rPr lang="en-GB" sz="1600" b="1" dirty="0">
                <a:solidFill>
                  <a:srgbClr val="003C7B"/>
                </a:solidFill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Task</a:t>
            </a:r>
          </a:p>
          <a:p>
            <a:pPr algn="l" fontAlgn="auto">
              <a:spcAft>
                <a:spcPts val="600"/>
              </a:spcAft>
            </a:pPr>
            <a:r>
              <a:rPr lang="en-GB" sz="1600" dirty="0">
                <a:solidFill>
                  <a:srgbClr val="003C7B"/>
                </a:solidFill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Place the words in </a:t>
            </a:r>
            <a:r>
              <a:rPr lang="en-GB" sz="1600" b="1" dirty="0">
                <a:solidFill>
                  <a:srgbClr val="003C7B"/>
                </a:solidFill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bold</a:t>
            </a:r>
            <a:r>
              <a:rPr lang="en-GB" sz="1600" dirty="0">
                <a:solidFill>
                  <a:srgbClr val="003C7B"/>
                </a:solidFill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 in order from largest to smallest.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31800" y="4218796"/>
            <a:ext cx="8315158" cy="955415"/>
            <a:chOff x="431800" y="4561147"/>
            <a:chExt cx="8315158" cy="955415"/>
          </a:xfrm>
        </p:grpSpPr>
        <p:sp>
          <p:nvSpPr>
            <p:cNvPr id="2" name="TextBox 1"/>
            <p:cNvSpPr txBox="1"/>
            <p:nvPr/>
          </p:nvSpPr>
          <p:spPr>
            <a:xfrm>
              <a:off x="431800" y="4561147"/>
              <a:ext cx="1216526" cy="50414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dirty="0"/>
                <a:t>cell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92158" y="4561147"/>
              <a:ext cx="1216526" cy="50414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sz="1600" dirty="0">
                  <a:latin typeface="Open Sans" pitchFamily="34" charset="0" panose="020B0606030504020204"/>
                  <a:ea typeface="Open Sans" pitchFamily="34" charset="0" panose="020B0606030504020204"/>
                  <a:cs typeface="Open Sans" pitchFamily="34" charset="0" panose="020B0606030504020204"/>
                </a:rPr>
                <a:t>nucleus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752515" y="4561147"/>
              <a:ext cx="1649663" cy="50414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sz="1600" dirty="0">
                  <a:latin typeface="Open Sans" pitchFamily="34" charset="0" panose="020B0606030504020204"/>
                  <a:ea typeface="Open Sans" pitchFamily="34" charset="0" panose="020B0606030504020204"/>
                  <a:cs typeface="Open Sans" pitchFamily="34" charset="0" panose="020B0606030504020204"/>
                </a:rPr>
                <a:t>chromosome</a:t>
              </a:r>
              <a:endParaRPr lang="en-GB" sz="1600" dirty="0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1648326" y="4663182"/>
              <a:ext cx="363442" cy="300076"/>
              <a:chOff x="1283181" y="469398"/>
              <a:chExt cx="245621" cy="287330"/>
            </a:xfrm>
            <a:solidFill>
              <a:schemeClr val="tx2">
                <a:lumMod val="40000"/>
                <a:lumOff val="60000"/>
              </a:schemeClr>
            </a:solidFill>
          </p:grpSpPr>
          <p:sp>
            <p:nvSpPr>
              <p:cNvPr id="28" name="Arrow: Right 27"/>
              <p:cNvSpPr/>
              <p:nvPr/>
            </p:nvSpPr>
            <p:spPr>
              <a:xfrm>
                <a:off x="1283181" y="469398"/>
                <a:ext cx="245621" cy="287330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</p:spPr>
            <p:style>
              <a:lnRef idx="0">
                <a:schemeClr val="dk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/>
            </p:txBody>
          </p:sp>
          <p:sp>
            <p:nvSpPr>
              <p:cNvPr id="29" name="Arrow: Right 4"/>
              <p:cNvSpPr txBox="1"/>
              <p:nvPr/>
            </p:nvSpPr>
            <p:spPr>
              <a:xfrm>
                <a:off x="1283181" y="526864"/>
                <a:ext cx="171935" cy="172398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spcCol="1270" anchor="ctr">
                <a:noAutofit/>
              </a:bodyPr>
              <a:lstStyle/>
              <a:p>
                <a:pPr mar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GB" sz="1200" kern="1200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5858042" y="4561147"/>
              <a:ext cx="1216526" cy="50414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sz="1600" dirty="0">
                  <a:latin typeface="Open Sans" pitchFamily="34" charset="0" panose="020B0606030504020204"/>
                  <a:ea typeface="Open Sans" pitchFamily="34" charset="0" panose="020B0606030504020204"/>
                  <a:cs typeface="Open Sans" pitchFamily="34" charset="0" panose="020B0606030504020204"/>
                </a:rPr>
                <a:t>DNA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530432" y="4561147"/>
              <a:ext cx="1216526" cy="50414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dirty="0"/>
                <a:t>gene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3296653" y="4663182"/>
              <a:ext cx="363442" cy="300076"/>
              <a:chOff x="1283181" y="469398"/>
              <a:chExt cx="245621" cy="287330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33" name="Arrow: Right 32"/>
              <p:cNvSpPr/>
              <p:nvPr/>
            </p:nvSpPr>
            <p:spPr>
              <a:xfrm>
                <a:off x="1283181" y="469398"/>
                <a:ext cx="245621" cy="287330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</p:spPr>
            <p:style>
              <a:lnRef idx="0">
                <a:schemeClr val="dk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/>
            </p:txBody>
          </p:sp>
          <p:sp>
            <p:nvSpPr>
              <p:cNvPr id="34" name="Arrow: Right 4"/>
              <p:cNvSpPr txBox="1"/>
              <p:nvPr/>
            </p:nvSpPr>
            <p:spPr>
              <a:xfrm>
                <a:off x="1283181" y="526864"/>
                <a:ext cx="171935" cy="172398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spcCol="1270" anchor="ctr">
                <a:noAutofit/>
              </a:bodyPr>
              <a:lstStyle/>
              <a:p>
                <a:pPr mar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GB" sz="1200" kern="1200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5402180" y="4663182"/>
              <a:ext cx="363442" cy="300076"/>
              <a:chOff x="1283181" y="469398"/>
              <a:chExt cx="245621" cy="287330"/>
            </a:xfrm>
            <a:solidFill>
              <a:schemeClr val="tx2">
                <a:lumMod val="40000"/>
                <a:lumOff val="60000"/>
              </a:schemeClr>
            </a:solidFill>
          </p:grpSpPr>
          <p:sp>
            <p:nvSpPr>
              <p:cNvPr id="36" name="Arrow: Right 35"/>
              <p:cNvSpPr/>
              <p:nvPr/>
            </p:nvSpPr>
            <p:spPr>
              <a:xfrm>
                <a:off x="1283181" y="469398"/>
                <a:ext cx="245621" cy="287330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</p:spPr>
            <p:style>
              <a:lnRef idx="0">
                <a:schemeClr val="dk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/>
            </p:txBody>
          </p:sp>
          <p:sp>
            <p:nvSpPr>
              <p:cNvPr id="37" name="Arrow: Right 4"/>
              <p:cNvSpPr txBox="1"/>
              <p:nvPr/>
            </p:nvSpPr>
            <p:spPr>
              <a:xfrm>
                <a:off x="1283181" y="526864"/>
                <a:ext cx="171935" cy="172398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spcCol="1270" anchor="ctr">
                <a:noAutofit/>
              </a:bodyPr>
              <a:lstStyle/>
              <a:p>
                <a:pPr mar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GB" sz="1200" kern="1200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7074570" y="4663182"/>
              <a:ext cx="363442" cy="300076"/>
              <a:chOff x="1283181" y="469398"/>
              <a:chExt cx="245621" cy="287330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39" name="Arrow: Right 38"/>
              <p:cNvSpPr/>
              <p:nvPr/>
            </p:nvSpPr>
            <p:spPr>
              <a:xfrm>
                <a:off x="1283181" y="469398"/>
                <a:ext cx="245621" cy="287330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</p:spPr>
            <p:style>
              <a:lnRef idx="0">
                <a:schemeClr val="dk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/>
            </p:txBody>
          </p:sp>
          <p:sp>
            <p:nvSpPr>
              <p:cNvPr id="40" name="Arrow: Right 4"/>
              <p:cNvSpPr txBox="1"/>
              <p:nvPr/>
            </p:nvSpPr>
            <p:spPr>
              <a:xfrm>
                <a:off x="1283181" y="526864"/>
                <a:ext cx="171935" cy="172398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spcCol="1270" anchor="ctr">
                <a:noAutofit/>
              </a:bodyPr>
              <a:lstStyle/>
              <a:p>
                <a:pPr mar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GB" sz="1200" kern="1200"/>
              </a:p>
            </p:txBody>
          </p:sp>
        </p:grpSp>
        <p:sp>
          <p:nvSpPr>
            <p:cNvPr id="41" name="Title 1"/>
            <p:cNvSpPr txBox="1"/>
            <p:nvPr/>
          </p:nvSpPr>
          <p:spPr>
            <a:xfrm>
              <a:off x="431800" y="5178008"/>
              <a:ext cx="1204494" cy="338554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600"/>
                </a:spcAft>
              </a:pPr>
              <a:r>
                <a:rPr lang="en-GB" sz="1600" b="1" dirty="0">
                  <a:latin typeface="Open Sans" pitchFamily="34" charset="0" panose="020B0606030504020204"/>
                  <a:ea typeface="Open Sans" pitchFamily="34" charset="0" panose="020B0606030504020204"/>
                  <a:cs typeface="Open Sans" pitchFamily="34" charset="0" panose="020B0606030504020204"/>
                </a:rPr>
                <a:t>largest</a:t>
              </a:r>
              <a:endParaRPr lang="en-GB" sz="1600" dirty="0">
                <a:solidFill>
                  <a:srgbClr val="003C7B"/>
                </a:solidFill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endParaRPr>
            </a:p>
          </p:txBody>
        </p:sp>
        <p:sp>
          <p:nvSpPr>
            <p:cNvPr id="42" name="Title 1"/>
            <p:cNvSpPr txBox="1"/>
            <p:nvPr/>
          </p:nvSpPr>
          <p:spPr>
            <a:xfrm>
              <a:off x="7518400" y="5178008"/>
              <a:ext cx="1204494" cy="338554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600"/>
                </a:spcAft>
              </a:pPr>
              <a:r>
                <a:rPr lang="en-GB" sz="1600" b="1" dirty="0">
                  <a:latin typeface="Open Sans" pitchFamily="34" charset="0" panose="020B0606030504020204"/>
                  <a:ea typeface="Open Sans" pitchFamily="34" charset="0" panose="020B0606030504020204"/>
                  <a:cs typeface="Open Sans" pitchFamily="34" charset="0" panose="020B0606030504020204"/>
                </a:rPr>
                <a:t>smallest</a:t>
              </a:r>
            </a:p>
          </p:txBody>
        </p:sp>
      </p:grpSp>
      <p:sp>
        <p:nvSpPr>
          <p:cNvPr id="7171" name="TextBox 7170"/>
          <p:cNvSpPr txBox="1"/>
          <p:nvPr/>
        </p:nvSpPr>
        <p:spPr>
          <a:xfrm>
            <a:off x="959070" y="1224756"/>
            <a:ext cx="8157535" cy="1189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/>
              <a:t>Chromosomes are structures found inside the nucleus of a cell.They are thread like</a:t>
            </a:r>
          </a:p>
          <a:p>
            <a:r>
              <a:rPr lang="en-GB" sz="1800"/>
              <a:t> structures made up of protein and a  single molecule of a DNA. They carry information about the organisms in units called genes. </a:t>
            </a:r>
          </a:p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8000"/>
                <a:lumOff val="92000"/>
              </a:schemeClr>
            </a:gs>
            <a:gs pos="34000">
              <a:schemeClr val="accent1">
                <a:lumMod val="39000"/>
                <a:lumOff val="61000"/>
              </a:schemeClr>
            </a:gs>
            <a:gs pos="62000">
              <a:schemeClr val="accent1">
                <a:lumMod val="73000"/>
                <a:lumOff val="27000"/>
              </a:schemeClr>
            </a:gs>
            <a:gs pos="100000">
              <a:schemeClr val="accent1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 noEditPoints="1"/>
          </p:cNvSpPr>
          <p:nvPr>
            <p:ph type="ctrTitle"/>
          </p:nvPr>
        </p:nvSpPr>
        <p:spPr bwMode="auto">
          <a:xfrm>
            <a:off x="0" y="604043"/>
            <a:ext cx="9144000" cy="620713"/>
          </a:xfrm>
          <a:prstGeom prst="rect">
            <a:avLst/>
          </a:prstGeom>
          <a:noFill/>
        </p:spPr>
        <p:txBody>
          <a:bodyPr/>
          <a:lstStyle/>
          <a:p>
            <a:r>
              <a:rPr lang="en-GB" altLang="en-US" sz="3600" b="1" dirty="0">
                <a:solidFill>
                  <a:srgbClr val="003C7B"/>
                </a:solidFill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Chromosomes</a:t>
            </a:r>
            <a:endParaRPr lang="en-GB" sz="3600" b="1" dirty="0">
              <a:solidFill>
                <a:srgbClr val="003C7B"/>
              </a:solidFill>
              <a:latin typeface="Open Sans" pitchFamily="34" charset="0" panose="020B0606030504020204"/>
              <a:ea typeface="Open Sans" pitchFamily="34" charset="0" panose="020B0606030504020204"/>
              <a:cs typeface="Open Sans" pitchFamily="34" charset="0" panose="020B0606030504020204"/>
            </a:endParaRPr>
          </a:p>
        </p:txBody>
      </p:sp>
      <p:sp>
        <p:nvSpPr>
          <p:cNvPr id="4" name="Rectangle 3">
            <a:hlinkClick r:id="rId1"/>
          </p:cNvPr>
          <p:cNvSpPr/>
          <p:nvPr/>
        </p:nvSpPr>
        <p:spPr>
          <a:xfrm>
            <a:off x="8558373" y="6637106"/>
            <a:ext cx="529969" cy="165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itle 1"/>
          <p:cNvSpPr txBox="1"/>
          <p:nvPr/>
        </p:nvSpPr>
        <p:spPr>
          <a:xfrm>
            <a:off x="431800" y="4539238"/>
            <a:ext cx="8280400" cy="1877437"/>
          </a:xfrm>
          <a:prstGeom prst="rect">
            <a:avLst/>
          </a:prstGeom>
        </p:spPr>
        <p:txBody>
          <a:bodyPr lIns="0" r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spcAft>
                <a:spcPts val="600"/>
              </a:spcAft>
              <a:buFont typeface="Arial" pitchFamily="34" charset="0" panose="020B0604020202020204"/>
              <a:buChar char="•"/>
            </a:pPr>
            <a:r>
              <a:rPr lang="en-GB" sz="1600" dirty="0"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The </a:t>
            </a:r>
            <a:r>
              <a:rPr lang="en-GB" sz="1600" b="1" dirty="0"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cell</a:t>
            </a:r>
            <a:r>
              <a:rPr lang="en-GB" sz="1600" dirty="0"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 is the smallest unit of a living organism.</a:t>
            </a:r>
          </a:p>
          <a:p>
            <a:pPr marL="285750" indent="-285750" algn="l">
              <a:spcAft>
                <a:spcPts val="600"/>
              </a:spcAft>
              <a:buFont typeface="Arial" pitchFamily="34" charset="0" panose="020B0604020202020204"/>
              <a:buChar char="•"/>
            </a:pPr>
            <a:r>
              <a:rPr lang="en-GB" sz="1600" dirty="0"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The </a:t>
            </a:r>
            <a:r>
              <a:rPr lang="en-GB" sz="1600" b="1" dirty="0"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nucleus</a:t>
            </a:r>
            <a:r>
              <a:rPr lang="en-GB" sz="1600" dirty="0"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 is a sub-cellular structure that contains genetic material and controls the activities of the cell. </a:t>
            </a:r>
          </a:p>
          <a:p>
            <a:pPr marL="285750" indent="-285750" algn="l">
              <a:spcAft>
                <a:spcPts val="600"/>
              </a:spcAft>
              <a:buFont typeface="Arial" pitchFamily="34" charset="0" panose="020B0604020202020204"/>
              <a:buChar char="•"/>
            </a:pPr>
            <a:r>
              <a:rPr lang="en-GB" sz="1600" b="1" dirty="0"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DNA</a:t>
            </a:r>
            <a:r>
              <a:rPr lang="en-GB" sz="1600" dirty="0"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 is a long molecule which contains all the genetic information.</a:t>
            </a:r>
          </a:p>
          <a:p>
            <a:pPr marL="285750" indent="-285750" algn="l">
              <a:spcAft>
                <a:spcPts val="600"/>
              </a:spcAft>
              <a:buFont typeface="Arial" pitchFamily="34" charset="0" panose="020B0604020202020204"/>
              <a:buChar char="•"/>
            </a:pPr>
            <a:r>
              <a:rPr lang="en-GB" sz="1600" dirty="0"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Strands of DNA are coiled into </a:t>
            </a:r>
            <a:r>
              <a:rPr lang="en-GB" sz="1600" b="1" dirty="0"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chromosomes</a:t>
            </a:r>
            <a:r>
              <a:rPr lang="en-GB" sz="1600" dirty="0"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.</a:t>
            </a:r>
          </a:p>
          <a:p>
            <a:pPr marL="285750" indent="-285750" algn="l">
              <a:buFont typeface="Arial" pitchFamily="34" charset="0" panose="020B0604020202020204"/>
              <a:buChar char="•"/>
            </a:pPr>
            <a:r>
              <a:rPr lang="en-GB" sz="1600" dirty="0"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A section of DNA that codes for a particular characteristic is called a </a:t>
            </a:r>
            <a:r>
              <a:rPr lang="en-GB" sz="1600" b="1" dirty="0"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gene</a:t>
            </a:r>
            <a:r>
              <a:rPr lang="en-GB" sz="1600" dirty="0"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76926" y="1458272"/>
            <a:ext cx="5390147" cy="2847449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252493" y="2856739"/>
            <a:ext cx="683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cell</a:t>
            </a:r>
          </a:p>
        </p:txBody>
      </p:sp>
      <p:cxnSp>
        <p:nvCxnSpPr>
          <p:cNvPr id="45" name="Straight Connector 44"/>
          <p:cNvCxnSpPr/>
          <p:nvPr/>
        </p:nvCxnSpPr>
        <p:spPr>
          <a:xfrm flipH="1" flipV="1">
            <a:off x="5916381" y="2736430"/>
            <a:ext cx="359669" cy="2266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252493" y="1479814"/>
            <a:ext cx="1161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nucleus</a:t>
            </a:r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5663045" y="1767920"/>
            <a:ext cx="618200" cy="44866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63399" y="1356000"/>
            <a:ext cx="1650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chromosome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H="1" flipV="1">
            <a:off x="1970083" y="1661020"/>
            <a:ext cx="740078" cy="6453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837755" y="3447257"/>
            <a:ext cx="683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DNA</a:t>
            </a:r>
          </a:p>
        </p:txBody>
      </p:sp>
      <p:cxnSp>
        <p:nvCxnSpPr>
          <p:cNvPr id="51" name="Straight Connector 50"/>
          <p:cNvCxnSpPr/>
          <p:nvPr/>
        </p:nvCxnSpPr>
        <p:spPr>
          <a:xfrm flipH="1" flipV="1">
            <a:off x="3456081" y="3686898"/>
            <a:ext cx="211910" cy="1941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036866" y="3208503"/>
            <a:ext cx="79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Open Sans" pitchFamily="34" charset="0" panose="020B0606030504020204"/>
                <a:ea typeface="Open Sans" pitchFamily="34" charset="0" panose="020B0606030504020204"/>
                <a:cs typeface="Open Sans" pitchFamily="34" charset="0" panose="020B0606030504020204"/>
              </a:rPr>
              <a:t>gene</a:t>
            </a:r>
          </a:p>
        </p:txBody>
      </p:sp>
      <p:sp>
        <p:nvSpPr>
          <p:cNvPr id="53" name="Left Bracket 52"/>
          <p:cNvSpPr/>
          <p:nvPr/>
        </p:nvSpPr>
        <p:spPr>
          <a:xfrm rot="5400000">
            <a:off x="5406460" y="3002693"/>
            <a:ext cx="58271" cy="1296562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yond - Science PowerPoint Template.potx" id="{527C6CFF-8A7D-4AD9-A025-3D8E147630DE}" vid="{B14DED4D-C4F0-48C9-B8A4-014580973D6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1442</TotalTime>
  <Words>1227</Words>
  <Application>Microsoft Office PowerPoint</Application>
  <PresentationFormat>On-screen Show (4:3)</PresentationFormat>
  <Paragraphs>171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Twinkl Light</vt:lpstr>
      <vt:lpstr>Open Sans</vt:lpstr>
      <vt:lpstr>Calibri</vt:lpstr>
      <vt:lpstr>Arial</vt:lpstr>
      <vt:lpstr>Office Theme</vt:lpstr>
      <vt:lpstr>PowerPoint Presentation</vt:lpstr>
      <vt:lpstr>PowerPoint Presentation</vt:lpstr>
      <vt:lpstr>Starter</vt:lpstr>
      <vt:lpstr>Starter</vt:lpstr>
      <vt:lpstr>Starter</vt:lpstr>
      <vt:lpstr>Chromosomes</vt:lpstr>
      <vt:lpstr>Chromosomes</vt:lpstr>
      <vt:lpstr>Chromosomes</vt:lpstr>
      <vt:lpstr>Chromosomes</vt:lpstr>
      <vt:lpstr>The Cell Cycle</vt:lpstr>
      <vt:lpstr>Mitosis Mini Quiz</vt:lpstr>
      <vt:lpstr>Mitosis Mini Quiz</vt:lpstr>
      <vt:lpstr>The Cell Cycle and Mitosis</vt:lpstr>
      <vt:lpstr>Making a Cell Cycle Model</vt:lpstr>
      <vt:lpstr>Peer Review</vt:lpstr>
      <vt:lpstr>Plenary</vt:lpstr>
      <vt:lpstr>Plenary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Hinchliffe</dc:creator>
  <cp:lastModifiedBy>Shysta Afzaal</cp:lastModifiedBy>
  <cp:revision>88</cp:revision>
  <dcterms:created xsi:type="dcterms:W3CDTF">2020-05-14T08:02:40Z</dcterms:created>
  <dcterms:modified xsi:type="dcterms:W3CDTF">2024-09-09T21:53:07Z</dcterms:modified>
</cp:coreProperties>
</file>